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27"/>
  </p:handoutMasterIdLst>
  <p:sldIdLst>
    <p:sldId id="257" r:id="rId2"/>
    <p:sldId id="258" r:id="rId3"/>
    <p:sldId id="256" r:id="rId4"/>
    <p:sldId id="259" r:id="rId5"/>
    <p:sldId id="261" r:id="rId6"/>
    <p:sldId id="283" r:id="rId7"/>
    <p:sldId id="262" r:id="rId8"/>
    <p:sldId id="263" r:id="rId9"/>
    <p:sldId id="264" r:id="rId10"/>
    <p:sldId id="266" r:id="rId11"/>
    <p:sldId id="265" r:id="rId12"/>
    <p:sldId id="260" r:id="rId13"/>
    <p:sldId id="267" r:id="rId14"/>
    <p:sldId id="285" r:id="rId15"/>
    <p:sldId id="268" r:id="rId16"/>
    <p:sldId id="269" r:id="rId17"/>
    <p:sldId id="270" r:id="rId18"/>
    <p:sldId id="272" r:id="rId19"/>
    <p:sldId id="273" r:id="rId20"/>
    <p:sldId id="274" r:id="rId21"/>
    <p:sldId id="275" r:id="rId22"/>
    <p:sldId id="277" r:id="rId23"/>
    <p:sldId id="278" r:id="rId24"/>
    <p:sldId id="279" r:id="rId25"/>
    <p:sldId id="280" r:id="rId26"/>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0" d="100"/>
          <a:sy n="70" d="100"/>
        </p:scale>
        <p:origin x="-2814" y="-9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5" d="100"/>
          <a:sy n="55" d="100"/>
        </p:scale>
        <p:origin x="-289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95A3BF-F6DF-4A33-8171-EB333CE398C1}" type="doc">
      <dgm:prSet loTypeId="urn:microsoft.com/office/officeart/2005/8/layout/vList3#4" loCatId="list" qsTypeId="urn:microsoft.com/office/officeart/2005/8/quickstyle/simple1" qsCatId="simple" csTypeId="urn:microsoft.com/office/officeart/2005/8/colors/colorful5" csCatId="colorful" phldr="1"/>
      <dgm:spPr/>
    </dgm:pt>
    <dgm:pt modelId="{A9DADF43-4A3A-4474-877A-D886269EAE31}">
      <dgm:prSet phldrT="[Metin]" custT="1"/>
      <dgm:spPr/>
      <dgm:t>
        <a:bodyPr/>
        <a:lstStyle/>
        <a:p>
          <a:r>
            <a:rPr lang="tr-TR" sz="2800" b="1" dirty="0" smtClean="0">
              <a:solidFill>
                <a:srgbClr val="FF0000"/>
              </a:solidFill>
            </a:rPr>
            <a:t>Hukuk Sekreteri</a:t>
          </a:r>
          <a:r>
            <a:rPr lang="tr-TR" sz="2800" dirty="0" smtClean="0"/>
            <a:t>; dava dosyaları hazırlama</a:t>
          </a:r>
          <a:endParaRPr lang="tr-TR" sz="2800" dirty="0"/>
        </a:p>
      </dgm:t>
    </dgm:pt>
    <dgm:pt modelId="{26AD381F-299F-4B2C-9B4C-46FCA60D33B4}" type="parTrans" cxnId="{0C25A1C9-6515-44FB-80BD-E7DE492B6B9F}">
      <dgm:prSet/>
      <dgm:spPr/>
      <dgm:t>
        <a:bodyPr/>
        <a:lstStyle/>
        <a:p>
          <a:endParaRPr lang="tr-TR"/>
        </a:p>
      </dgm:t>
    </dgm:pt>
    <dgm:pt modelId="{FAD63E51-9710-4276-BE43-2C25674A9B2D}" type="sibTrans" cxnId="{0C25A1C9-6515-44FB-80BD-E7DE492B6B9F}">
      <dgm:prSet/>
      <dgm:spPr/>
      <dgm:t>
        <a:bodyPr/>
        <a:lstStyle/>
        <a:p>
          <a:endParaRPr lang="tr-TR"/>
        </a:p>
      </dgm:t>
    </dgm:pt>
    <dgm:pt modelId="{8B9AD10D-CB6C-4606-91F9-9F955F661B34}">
      <dgm:prSet phldrT="[Metin]" custT="1"/>
      <dgm:spPr/>
      <dgm:t>
        <a:bodyPr/>
        <a:lstStyle/>
        <a:p>
          <a:r>
            <a:rPr lang="tr-TR" sz="2800" b="1" dirty="0" smtClean="0">
              <a:solidFill>
                <a:srgbClr val="FF0000"/>
              </a:solidFill>
            </a:rPr>
            <a:t>Ticaret Sekreteri</a:t>
          </a:r>
          <a:r>
            <a:rPr lang="tr-TR" sz="2800" dirty="0" smtClean="0"/>
            <a:t>; Bildirimleri ve ödemleri izleme işlemlerini yürütme</a:t>
          </a:r>
          <a:endParaRPr lang="tr-TR" sz="2800" dirty="0"/>
        </a:p>
      </dgm:t>
    </dgm:pt>
    <dgm:pt modelId="{393C4A09-415F-4484-BB55-C178B10BDA04}" type="parTrans" cxnId="{52CBCA30-FFE3-461A-B031-8EB69CD44C92}">
      <dgm:prSet/>
      <dgm:spPr/>
      <dgm:t>
        <a:bodyPr/>
        <a:lstStyle/>
        <a:p>
          <a:endParaRPr lang="tr-TR"/>
        </a:p>
      </dgm:t>
    </dgm:pt>
    <dgm:pt modelId="{1CBF789C-9828-42E4-BA20-BB3CA1D54824}" type="sibTrans" cxnId="{52CBCA30-FFE3-461A-B031-8EB69CD44C92}">
      <dgm:prSet/>
      <dgm:spPr/>
      <dgm:t>
        <a:bodyPr/>
        <a:lstStyle/>
        <a:p>
          <a:endParaRPr lang="tr-TR"/>
        </a:p>
      </dgm:t>
    </dgm:pt>
    <dgm:pt modelId="{7D51C0CB-27A8-4081-88EA-BEC361D9C1B6}">
      <dgm:prSet phldrT="[Metin]" custT="1"/>
      <dgm:spPr/>
      <dgm:t>
        <a:bodyPr/>
        <a:lstStyle/>
        <a:p>
          <a:r>
            <a:rPr lang="tr-TR" sz="2800" b="1" dirty="0" smtClean="0">
              <a:solidFill>
                <a:srgbClr val="FF0000"/>
              </a:solidFill>
            </a:rPr>
            <a:t>Yönetici Sekreter</a:t>
          </a:r>
          <a:r>
            <a:rPr lang="tr-TR" sz="2800" dirty="0" smtClean="0"/>
            <a:t>; Dosyalama işlemlerini yürütme, sunum hazırlama</a:t>
          </a:r>
          <a:endParaRPr lang="tr-TR" sz="2800" dirty="0"/>
        </a:p>
      </dgm:t>
    </dgm:pt>
    <dgm:pt modelId="{3B210976-4FC8-4F34-B655-BC90B62580AE}" type="parTrans" cxnId="{94BD9E5B-ED61-4491-81EB-B343FFABC794}">
      <dgm:prSet/>
      <dgm:spPr/>
      <dgm:t>
        <a:bodyPr/>
        <a:lstStyle/>
        <a:p>
          <a:endParaRPr lang="tr-TR"/>
        </a:p>
      </dgm:t>
    </dgm:pt>
    <dgm:pt modelId="{1D5BB1C5-F4A5-4555-B8BC-26CBDA0D7945}" type="sibTrans" cxnId="{94BD9E5B-ED61-4491-81EB-B343FFABC794}">
      <dgm:prSet/>
      <dgm:spPr/>
      <dgm:t>
        <a:bodyPr/>
        <a:lstStyle/>
        <a:p>
          <a:endParaRPr lang="tr-TR"/>
        </a:p>
      </dgm:t>
    </dgm:pt>
    <dgm:pt modelId="{9A728EEA-CD8D-4F7F-B3D4-3D32D22D6480}" type="pres">
      <dgm:prSet presAssocID="{E395A3BF-F6DF-4A33-8171-EB333CE398C1}" presName="linearFlow" presStyleCnt="0">
        <dgm:presLayoutVars>
          <dgm:dir/>
          <dgm:resizeHandles val="exact"/>
        </dgm:presLayoutVars>
      </dgm:prSet>
      <dgm:spPr/>
    </dgm:pt>
    <dgm:pt modelId="{A7513C88-1803-4C11-9481-80A3D6A9ED84}" type="pres">
      <dgm:prSet presAssocID="{A9DADF43-4A3A-4474-877A-D886269EAE31}" presName="composite" presStyleCnt="0"/>
      <dgm:spPr/>
    </dgm:pt>
    <dgm:pt modelId="{1133FB68-F8AF-4342-B1EB-AC7DD1CA1670}" type="pres">
      <dgm:prSet presAssocID="{A9DADF43-4A3A-4474-877A-D886269EAE31}" presName="imgShp" presStyleLbl="fgImgPlace1" presStyleIdx="0" presStyleCnt="3" custScaleX="268283" custScaleY="270615" custLinFactNeighborX="-57315" custLinFactNeighborY="-200"/>
      <dgm:spPr>
        <a:blipFill rotWithShape="0">
          <a:blip xmlns:r="http://schemas.openxmlformats.org/officeDocument/2006/relationships" r:embed="rId1"/>
          <a:stretch>
            <a:fillRect/>
          </a:stretch>
        </a:blipFill>
      </dgm:spPr>
    </dgm:pt>
    <dgm:pt modelId="{E389E567-8DD1-4DB3-ACE1-892E9AEECBED}" type="pres">
      <dgm:prSet presAssocID="{A9DADF43-4A3A-4474-877A-D886269EAE31}" presName="txShp" presStyleLbl="node1" presStyleIdx="0" presStyleCnt="3" custScaleX="80325" custScaleY="271237" custLinFactNeighborX="2563" custLinFactNeighborY="0">
        <dgm:presLayoutVars>
          <dgm:bulletEnabled val="1"/>
        </dgm:presLayoutVars>
      </dgm:prSet>
      <dgm:spPr/>
      <dgm:t>
        <a:bodyPr/>
        <a:lstStyle/>
        <a:p>
          <a:endParaRPr lang="tr-TR"/>
        </a:p>
      </dgm:t>
    </dgm:pt>
    <dgm:pt modelId="{7F3011F2-C232-4850-BF3B-09942E9EBCAF}" type="pres">
      <dgm:prSet presAssocID="{FAD63E51-9710-4276-BE43-2C25674A9B2D}" presName="spacing" presStyleCnt="0"/>
      <dgm:spPr/>
    </dgm:pt>
    <dgm:pt modelId="{D83E229F-A98C-4D95-946B-2E421CCEE358}" type="pres">
      <dgm:prSet presAssocID="{8B9AD10D-CB6C-4606-91F9-9F955F661B34}" presName="composite" presStyleCnt="0"/>
      <dgm:spPr/>
    </dgm:pt>
    <dgm:pt modelId="{8A424EAC-1ACC-46DC-82CB-1A055A07759B}" type="pres">
      <dgm:prSet presAssocID="{8B9AD10D-CB6C-4606-91F9-9F955F661B34}" presName="imgShp" presStyleLbl="fgImgPlace1" presStyleIdx="1" presStyleCnt="3" custScaleX="264035" custScaleY="285994" custLinFactNeighborX="-58657" custLinFactNeighborY="1435"/>
      <dgm:spPr>
        <a:blipFill rotWithShape="0">
          <a:blip xmlns:r="http://schemas.openxmlformats.org/officeDocument/2006/relationships" r:embed="rId2"/>
          <a:stretch>
            <a:fillRect/>
          </a:stretch>
        </a:blipFill>
      </dgm:spPr>
    </dgm:pt>
    <dgm:pt modelId="{B154E06C-B3A3-499C-88BD-70D6FDC40BCB}" type="pres">
      <dgm:prSet presAssocID="{8B9AD10D-CB6C-4606-91F9-9F955F661B34}" presName="txShp" presStyleLbl="node1" presStyleIdx="1" presStyleCnt="3" custScaleX="79859" custScaleY="279859" custLinFactNeighborX="2278" custLinFactNeighborY="5116">
        <dgm:presLayoutVars>
          <dgm:bulletEnabled val="1"/>
        </dgm:presLayoutVars>
      </dgm:prSet>
      <dgm:spPr/>
      <dgm:t>
        <a:bodyPr/>
        <a:lstStyle/>
        <a:p>
          <a:endParaRPr lang="tr-TR"/>
        </a:p>
      </dgm:t>
    </dgm:pt>
    <dgm:pt modelId="{85A218C0-C4DE-4B5F-8179-CFDDA279A025}" type="pres">
      <dgm:prSet presAssocID="{1CBF789C-9828-42E4-BA20-BB3CA1D54824}" presName="spacing" presStyleCnt="0"/>
      <dgm:spPr/>
    </dgm:pt>
    <dgm:pt modelId="{58A5976A-B16A-4C01-8FA9-A5CCC4597B2B}" type="pres">
      <dgm:prSet presAssocID="{7D51C0CB-27A8-4081-88EA-BEC361D9C1B6}" presName="composite" presStyleCnt="0"/>
      <dgm:spPr/>
    </dgm:pt>
    <dgm:pt modelId="{7F9BFEF9-9F4A-4760-B406-432065E65C09}" type="pres">
      <dgm:prSet presAssocID="{7D51C0CB-27A8-4081-88EA-BEC361D9C1B6}" presName="imgShp" presStyleLbl="fgImgPlace1" presStyleIdx="2" presStyleCnt="3" custScaleX="262608" custScaleY="300933" custLinFactNeighborX="-55050" custLinFactNeighborY="-1015"/>
      <dgm:spPr>
        <a:blipFill rotWithShape="0">
          <a:blip xmlns:r="http://schemas.openxmlformats.org/officeDocument/2006/relationships" r:embed="rId3"/>
          <a:stretch>
            <a:fillRect/>
          </a:stretch>
        </a:blipFill>
      </dgm:spPr>
    </dgm:pt>
    <dgm:pt modelId="{9605206B-AFC3-4981-9C28-40B424CBFB88}" type="pres">
      <dgm:prSet presAssocID="{7D51C0CB-27A8-4081-88EA-BEC361D9C1B6}" presName="txShp" presStyleLbl="node1" presStyleIdx="2" presStyleCnt="3" custScaleX="80065" custScaleY="289422" custLinFactNeighborX="1829" custLinFactNeighborY="5716">
        <dgm:presLayoutVars>
          <dgm:bulletEnabled val="1"/>
        </dgm:presLayoutVars>
      </dgm:prSet>
      <dgm:spPr/>
      <dgm:t>
        <a:bodyPr/>
        <a:lstStyle/>
        <a:p>
          <a:endParaRPr lang="tr-TR"/>
        </a:p>
      </dgm:t>
    </dgm:pt>
  </dgm:ptLst>
  <dgm:cxnLst>
    <dgm:cxn modelId="{9F033F93-BB5C-4FFA-85E8-4E5875AF3220}" type="presOf" srcId="{8B9AD10D-CB6C-4606-91F9-9F955F661B34}" destId="{B154E06C-B3A3-499C-88BD-70D6FDC40BCB}" srcOrd="0" destOrd="0" presId="urn:microsoft.com/office/officeart/2005/8/layout/vList3#4"/>
    <dgm:cxn modelId="{52CBCA30-FFE3-461A-B031-8EB69CD44C92}" srcId="{E395A3BF-F6DF-4A33-8171-EB333CE398C1}" destId="{8B9AD10D-CB6C-4606-91F9-9F955F661B34}" srcOrd="1" destOrd="0" parTransId="{393C4A09-415F-4484-BB55-C178B10BDA04}" sibTransId="{1CBF789C-9828-42E4-BA20-BB3CA1D54824}"/>
    <dgm:cxn modelId="{0C25A1C9-6515-44FB-80BD-E7DE492B6B9F}" srcId="{E395A3BF-F6DF-4A33-8171-EB333CE398C1}" destId="{A9DADF43-4A3A-4474-877A-D886269EAE31}" srcOrd="0" destOrd="0" parTransId="{26AD381F-299F-4B2C-9B4C-46FCA60D33B4}" sibTransId="{FAD63E51-9710-4276-BE43-2C25674A9B2D}"/>
    <dgm:cxn modelId="{F446FD06-32BF-4A78-9D99-EDECA3292808}" type="presOf" srcId="{7D51C0CB-27A8-4081-88EA-BEC361D9C1B6}" destId="{9605206B-AFC3-4981-9C28-40B424CBFB88}" srcOrd="0" destOrd="0" presId="urn:microsoft.com/office/officeart/2005/8/layout/vList3#4"/>
    <dgm:cxn modelId="{99038FBC-5BB9-4E27-A888-C2BBBCFFF064}" type="presOf" srcId="{A9DADF43-4A3A-4474-877A-D886269EAE31}" destId="{E389E567-8DD1-4DB3-ACE1-892E9AEECBED}" srcOrd="0" destOrd="0" presId="urn:microsoft.com/office/officeart/2005/8/layout/vList3#4"/>
    <dgm:cxn modelId="{AE76CA3F-1DFD-4E23-A3DB-683802FB5293}" type="presOf" srcId="{E395A3BF-F6DF-4A33-8171-EB333CE398C1}" destId="{9A728EEA-CD8D-4F7F-B3D4-3D32D22D6480}" srcOrd="0" destOrd="0" presId="urn:microsoft.com/office/officeart/2005/8/layout/vList3#4"/>
    <dgm:cxn modelId="{94BD9E5B-ED61-4491-81EB-B343FFABC794}" srcId="{E395A3BF-F6DF-4A33-8171-EB333CE398C1}" destId="{7D51C0CB-27A8-4081-88EA-BEC361D9C1B6}" srcOrd="2" destOrd="0" parTransId="{3B210976-4FC8-4F34-B655-BC90B62580AE}" sibTransId="{1D5BB1C5-F4A5-4555-B8BC-26CBDA0D7945}"/>
    <dgm:cxn modelId="{EF9BE7E3-421F-45DD-9BC2-CB360BB20709}" type="presParOf" srcId="{9A728EEA-CD8D-4F7F-B3D4-3D32D22D6480}" destId="{A7513C88-1803-4C11-9481-80A3D6A9ED84}" srcOrd="0" destOrd="0" presId="urn:microsoft.com/office/officeart/2005/8/layout/vList3#4"/>
    <dgm:cxn modelId="{B9B02B08-B9EA-4644-94A7-E878F8DC9A94}" type="presParOf" srcId="{A7513C88-1803-4C11-9481-80A3D6A9ED84}" destId="{1133FB68-F8AF-4342-B1EB-AC7DD1CA1670}" srcOrd="0" destOrd="0" presId="urn:microsoft.com/office/officeart/2005/8/layout/vList3#4"/>
    <dgm:cxn modelId="{10E786C0-A3B3-4F81-BD2C-A2201C6530A7}" type="presParOf" srcId="{A7513C88-1803-4C11-9481-80A3D6A9ED84}" destId="{E389E567-8DD1-4DB3-ACE1-892E9AEECBED}" srcOrd="1" destOrd="0" presId="urn:microsoft.com/office/officeart/2005/8/layout/vList3#4"/>
    <dgm:cxn modelId="{AC4674A3-5D01-4095-AA1C-5EC3FE328DA6}" type="presParOf" srcId="{9A728EEA-CD8D-4F7F-B3D4-3D32D22D6480}" destId="{7F3011F2-C232-4850-BF3B-09942E9EBCAF}" srcOrd="1" destOrd="0" presId="urn:microsoft.com/office/officeart/2005/8/layout/vList3#4"/>
    <dgm:cxn modelId="{B855C7BF-870C-4527-8C93-68DA71B039E3}" type="presParOf" srcId="{9A728EEA-CD8D-4F7F-B3D4-3D32D22D6480}" destId="{D83E229F-A98C-4D95-946B-2E421CCEE358}" srcOrd="2" destOrd="0" presId="urn:microsoft.com/office/officeart/2005/8/layout/vList3#4"/>
    <dgm:cxn modelId="{F32F9549-02F0-4A2A-8197-D0A5F80C747D}" type="presParOf" srcId="{D83E229F-A98C-4D95-946B-2E421CCEE358}" destId="{8A424EAC-1ACC-46DC-82CB-1A055A07759B}" srcOrd="0" destOrd="0" presId="urn:microsoft.com/office/officeart/2005/8/layout/vList3#4"/>
    <dgm:cxn modelId="{78088927-E0C0-4481-BA6F-6B3DF9D40321}" type="presParOf" srcId="{D83E229F-A98C-4D95-946B-2E421CCEE358}" destId="{B154E06C-B3A3-499C-88BD-70D6FDC40BCB}" srcOrd="1" destOrd="0" presId="urn:microsoft.com/office/officeart/2005/8/layout/vList3#4"/>
    <dgm:cxn modelId="{7ABE5A6A-6DF5-4AB3-9045-55DEC66BD2F2}" type="presParOf" srcId="{9A728EEA-CD8D-4F7F-B3D4-3D32D22D6480}" destId="{85A218C0-C4DE-4B5F-8179-CFDDA279A025}" srcOrd="3" destOrd="0" presId="urn:microsoft.com/office/officeart/2005/8/layout/vList3#4"/>
    <dgm:cxn modelId="{6379DF6B-7EB9-4A58-8A3C-81909F98CBEF}" type="presParOf" srcId="{9A728EEA-CD8D-4F7F-B3D4-3D32D22D6480}" destId="{58A5976A-B16A-4C01-8FA9-A5CCC4597B2B}" srcOrd="4" destOrd="0" presId="urn:microsoft.com/office/officeart/2005/8/layout/vList3#4"/>
    <dgm:cxn modelId="{2F193AA7-C864-454C-9C29-775D12DFA217}" type="presParOf" srcId="{58A5976A-B16A-4C01-8FA9-A5CCC4597B2B}" destId="{7F9BFEF9-9F4A-4760-B406-432065E65C09}" srcOrd="0" destOrd="0" presId="urn:microsoft.com/office/officeart/2005/8/layout/vList3#4"/>
    <dgm:cxn modelId="{1C5D865E-C01B-4DE1-AF9D-9D6DE1DBCEF3}" type="presParOf" srcId="{58A5976A-B16A-4C01-8FA9-A5CCC4597B2B}" destId="{9605206B-AFC3-4981-9C28-40B424CBFB88}" srcOrd="1" destOrd="0" presId="urn:microsoft.com/office/officeart/2005/8/layout/vList3#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9E567-8DD1-4DB3-ACE1-892E9AEECBED}">
      <dsp:nvSpPr>
        <dsp:cNvPr id="0" name=""/>
        <dsp:cNvSpPr/>
      </dsp:nvSpPr>
      <dsp:spPr>
        <a:xfrm rot="10800000">
          <a:off x="2996591" y="1894"/>
          <a:ext cx="4788221" cy="1871221"/>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220" tIns="106680" rIns="199136" bIns="106680" numCol="1" spcCol="1270" anchor="ctr" anchorCtr="0">
          <a:noAutofit/>
        </a:bodyPr>
        <a:lstStyle/>
        <a:p>
          <a:pPr lvl="0" algn="ctr" defTabSz="1244600">
            <a:lnSpc>
              <a:spcPct val="90000"/>
            </a:lnSpc>
            <a:spcBef>
              <a:spcPct val="0"/>
            </a:spcBef>
            <a:spcAft>
              <a:spcPct val="35000"/>
            </a:spcAft>
          </a:pPr>
          <a:r>
            <a:rPr lang="tr-TR" sz="2800" b="1" kern="1200" dirty="0" smtClean="0">
              <a:solidFill>
                <a:srgbClr val="FF0000"/>
              </a:solidFill>
            </a:rPr>
            <a:t>Hukuk Sekreteri</a:t>
          </a:r>
          <a:r>
            <a:rPr lang="tr-TR" sz="2800" kern="1200" dirty="0" smtClean="0"/>
            <a:t>; dava dosyaları hazırlama</a:t>
          </a:r>
          <a:endParaRPr lang="tr-TR" sz="2800" kern="1200" dirty="0"/>
        </a:p>
      </dsp:txBody>
      <dsp:txXfrm rot="10800000">
        <a:off x="3464396" y="1894"/>
        <a:ext cx="4320416" cy="1871221"/>
      </dsp:txXfrm>
    </dsp:sp>
    <dsp:sp modelId="{1133FB68-F8AF-4342-B1EB-AC7DD1CA1670}">
      <dsp:nvSpPr>
        <dsp:cNvPr id="0" name=""/>
        <dsp:cNvSpPr/>
      </dsp:nvSpPr>
      <dsp:spPr>
        <a:xfrm>
          <a:off x="936561" y="2660"/>
          <a:ext cx="1850842" cy="186693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54E06C-B3A3-499C-88BD-70D6FDC40BCB}">
      <dsp:nvSpPr>
        <dsp:cNvPr id="0" name=""/>
        <dsp:cNvSpPr/>
      </dsp:nvSpPr>
      <dsp:spPr>
        <a:xfrm rot="10800000">
          <a:off x="2993109" y="2135508"/>
          <a:ext cx="4760442" cy="1930703"/>
        </a:xfrm>
        <a:prstGeom prst="homePlat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220" tIns="106680" rIns="199136" bIns="106680" numCol="1" spcCol="1270" anchor="ctr" anchorCtr="0">
          <a:noAutofit/>
        </a:bodyPr>
        <a:lstStyle/>
        <a:p>
          <a:pPr lvl="0" algn="ctr" defTabSz="1244600">
            <a:lnSpc>
              <a:spcPct val="90000"/>
            </a:lnSpc>
            <a:spcBef>
              <a:spcPct val="0"/>
            </a:spcBef>
            <a:spcAft>
              <a:spcPct val="35000"/>
            </a:spcAft>
          </a:pPr>
          <a:r>
            <a:rPr lang="tr-TR" sz="2800" b="1" kern="1200" dirty="0" smtClean="0">
              <a:solidFill>
                <a:srgbClr val="FF0000"/>
              </a:solidFill>
            </a:rPr>
            <a:t>Ticaret Sekreteri</a:t>
          </a:r>
          <a:r>
            <a:rPr lang="tr-TR" sz="2800" kern="1200" dirty="0" smtClean="0"/>
            <a:t>; Bildirimleri ve ödemleri izleme işlemlerini yürütme</a:t>
          </a:r>
          <a:endParaRPr lang="tr-TR" sz="2800" kern="1200" dirty="0"/>
        </a:p>
      </dsp:txBody>
      <dsp:txXfrm rot="10800000">
        <a:off x="3475785" y="2135508"/>
        <a:ext cx="4277766" cy="1930703"/>
      </dsp:txXfrm>
    </dsp:sp>
    <dsp:sp modelId="{8A424EAC-1ACC-46DC-82CB-1A055A07759B}">
      <dsp:nvSpPr>
        <dsp:cNvPr id="0" name=""/>
        <dsp:cNvSpPr/>
      </dsp:nvSpPr>
      <dsp:spPr>
        <a:xfrm>
          <a:off x="941574" y="2088951"/>
          <a:ext cx="1821536" cy="1973028"/>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05206B-AFC3-4981-9C28-40B424CBFB88}">
      <dsp:nvSpPr>
        <dsp:cNvPr id="0" name=""/>
        <dsp:cNvSpPr/>
      </dsp:nvSpPr>
      <dsp:spPr>
        <a:xfrm rot="10800000">
          <a:off x="2954673" y="4337155"/>
          <a:ext cx="4772722" cy="1996677"/>
        </a:xfrm>
        <a:prstGeom prst="homePlat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220" tIns="106680" rIns="199136" bIns="106680" numCol="1" spcCol="1270" anchor="ctr" anchorCtr="0">
          <a:noAutofit/>
        </a:bodyPr>
        <a:lstStyle/>
        <a:p>
          <a:pPr lvl="0" algn="ctr" defTabSz="1244600">
            <a:lnSpc>
              <a:spcPct val="90000"/>
            </a:lnSpc>
            <a:spcBef>
              <a:spcPct val="0"/>
            </a:spcBef>
            <a:spcAft>
              <a:spcPct val="35000"/>
            </a:spcAft>
          </a:pPr>
          <a:r>
            <a:rPr lang="tr-TR" sz="2800" b="1" kern="1200" dirty="0" smtClean="0">
              <a:solidFill>
                <a:srgbClr val="FF0000"/>
              </a:solidFill>
            </a:rPr>
            <a:t>Yönetici Sekreter</a:t>
          </a:r>
          <a:r>
            <a:rPr lang="tr-TR" sz="2800" kern="1200" dirty="0" smtClean="0"/>
            <a:t>; Dosyalama işlemlerini yürütme, sunum hazırlama</a:t>
          </a:r>
          <a:endParaRPr lang="tr-TR" sz="2800" kern="1200" dirty="0"/>
        </a:p>
      </dsp:txBody>
      <dsp:txXfrm rot="10800000">
        <a:off x="3453842" y="4337155"/>
        <a:ext cx="4273553" cy="1996677"/>
      </dsp:txXfrm>
    </dsp:sp>
    <dsp:sp modelId="{7F9BFEF9-9F4A-4760-B406-432065E65C09}">
      <dsp:nvSpPr>
        <dsp:cNvPr id="0" name=""/>
        <dsp:cNvSpPr/>
      </dsp:nvSpPr>
      <dsp:spPr>
        <a:xfrm>
          <a:off x="965850" y="4251013"/>
          <a:ext cx="1811691" cy="2076089"/>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5770563" cy="457200"/>
          </a:xfrm>
          <a:prstGeom prst="rect">
            <a:avLst/>
          </a:prstGeom>
        </p:spPr>
        <p:txBody>
          <a:bodyPr vert="horz" lIns="91440" tIns="45720" rIns="91440" bIns="45720" rtlCol="0"/>
          <a:lstStyle>
            <a:lvl1pPr algn="l">
              <a:defRPr sz="1400" b="1"/>
            </a:lvl1pPr>
          </a:lstStyle>
          <a:p>
            <a:pPr>
              <a:defRPr/>
            </a:pPr>
            <a:r>
              <a:rPr lang="tr-TR"/>
              <a:t>Ek 2: Büro Yönetimi  ve Sekreterlik Bölümü Tanıtım Çalışması</a:t>
            </a:r>
          </a:p>
        </p:txBody>
      </p:sp>
    </p:spTree>
    <p:extLst>
      <p:ext uri="{BB962C8B-B14F-4D97-AF65-F5344CB8AC3E}">
        <p14:creationId xmlns:p14="http://schemas.microsoft.com/office/powerpoint/2010/main" val="74306926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10C6EFF4-CEFA-4D80-9741-E16A130EE4B3}" type="datetimeFigureOut">
              <a:rPr lang="tr-TR"/>
              <a:pPr>
                <a:defRPr/>
              </a:pPr>
              <a:t>16.03.2017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9F5A90C-D8B0-41A0-A86A-19D439D171B2}" type="slidenum">
              <a:rPr lang="tr-TR"/>
              <a:pPr>
                <a:defRPr/>
              </a:pPr>
              <a:t>‹#›</a:t>
            </a:fld>
            <a:endParaRPr lang="tr-TR"/>
          </a:p>
        </p:txBody>
      </p:sp>
    </p:spTree>
    <p:extLst>
      <p:ext uri="{BB962C8B-B14F-4D97-AF65-F5344CB8AC3E}">
        <p14:creationId xmlns:p14="http://schemas.microsoft.com/office/powerpoint/2010/main" val="3867525394"/>
      </p:ext>
    </p:extLst>
  </p:cSld>
  <p:clrMapOvr>
    <a:masterClrMapping/>
  </p:clrMapOvr>
  <p:transition>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68760CDF-89D9-44BB-BE06-F4534ECCACC5}" type="datetimeFigureOut">
              <a:rPr lang="tr-TR"/>
              <a:pPr>
                <a:defRPr/>
              </a:pPr>
              <a:t>16.03.2017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E9910642-7650-4881-A02D-3A3E19D2B3E2}" type="slidenum">
              <a:rPr lang="tr-TR"/>
              <a:pPr>
                <a:defRPr/>
              </a:pPr>
              <a:t>‹#›</a:t>
            </a:fld>
            <a:endParaRPr lang="tr-TR"/>
          </a:p>
        </p:txBody>
      </p:sp>
    </p:spTree>
    <p:extLst>
      <p:ext uri="{BB962C8B-B14F-4D97-AF65-F5344CB8AC3E}">
        <p14:creationId xmlns:p14="http://schemas.microsoft.com/office/powerpoint/2010/main" val="2314667189"/>
      </p:ext>
    </p:extLst>
  </p:cSld>
  <p:clrMapOvr>
    <a:masterClrMapping/>
  </p:clrMapOvr>
  <p:transition>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8C5CA343-438D-4CC2-AD06-EA7512104928}" type="datetimeFigureOut">
              <a:rPr lang="tr-TR"/>
              <a:pPr>
                <a:defRPr/>
              </a:pPr>
              <a:t>16.03.2017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BDC50489-2F32-478F-AF2F-9CC358B7DD96}" type="slidenum">
              <a:rPr lang="tr-TR"/>
              <a:pPr>
                <a:defRPr/>
              </a:pPr>
              <a:t>‹#›</a:t>
            </a:fld>
            <a:endParaRPr lang="tr-TR"/>
          </a:p>
        </p:txBody>
      </p:sp>
    </p:spTree>
    <p:extLst>
      <p:ext uri="{BB962C8B-B14F-4D97-AF65-F5344CB8AC3E}">
        <p14:creationId xmlns:p14="http://schemas.microsoft.com/office/powerpoint/2010/main" val="2239394333"/>
      </p:ext>
    </p:extLst>
  </p:cSld>
  <p:clrMapOvr>
    <a:masterClrMapping/>
  </p:clrMapOvr>
  <p:transition>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B4459A95-97F3-4918-90C6-1BBE25A2AAAC}" type="datetimeFigureOut">
              <a:rPr lang="tr-TR"/>
              <a:pPr>
                <a:defRPr/>
              </a:pPr>
              <a:t>16.03.2017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7742ACB-5839-46F0-A41A-8DE2208A33F9}" type="slidenum">
              <a:rPr lang="tr-TR"/>
              <a:pPr>
                <a:defRPr/>
              </a:pPr>
              <a:t>‹#›</a:t>
            </a:fld>
            <a:endParaRPr lang="tr-TR"/>
          </a:p>
        </p:txBody>
      </p:sp>
    </p:spTree>
    <p:extLst>
      <p:ext uri="{BB962C8B-B14F-4D97-AF65-F5344CB8AC3E}">
        <p14:creationId xmlns:p14="http://schemas.microsoft.com/office/powerpoint/2010/main" val="4267430198"/>
      </p:ext>
    </p:extLst>
  </p:cSld>
  <p:clrMapOvr>
    <a:masterClrMapping/>
  </p:clrMapOvr>
  <p:transition>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9F2A844B-2863-48F9-9DDC-8B10DE358243}" type="datetimeFigureOut">
              <a:rPr lang="tr-TR"/>
              <a:pPr>
                <a:defRPr/>
              </a:pPr>
              <a:t>16.03.2017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EE7C4F30-2B4B-4782-A159-9D49039BC35B}" type="slidenum">
              <a:rPr lang="tr-TR"/>
              <a:pPr>
                <a:defRPr/>
              </a:pPr>
              <a:t>‹#›</a:t>
            </a:fld>
            <a:endParaRPr lang="tr-TR"/>
          </a:p>
        </p:txBody>
      </p:sp>
    </p:spTree>
    <p:extLst>
      <p:ext uri="{BB962C8B-B14F-4D97-AF65-F5344CB8AC3E}">
        <p14:creationId xmlns:p14="http://schemas.microsoft.com/office/powerpoint/2010/main" val="1104190297"/>
      </p:ext>
    </p:extLst>
  </p:cSld>
  <p:clrMapOvr>
    <a:masterClrMapping/>
  </p:clrMapOvr>
  <p:transition>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7B125340-1032-40CB-ABD5-B7A2645E8CCC}" type="datetimeFigureOut">
              <a:rPr lang="tr-TR"/>
              <a:pPr>
                <a:defRPr/>
              </a:pPr>
              <a:t>16.03.2017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E78B0C7D-ECF8-4199-BC91-31B3750851C6}" type="slidenum">
              <a:rPr lang="tr-TR"/>
              <a:pPr>
                <a:defRPr/>
              </a:pPr>
              <a:t>‹#›</a:t>
            </a:fld>
            <a:endParaRPr lang="tr-TR"/>
          </a:p>
        </p:txBody>
      </p:sp>
    </p:spTree>
    <p:extLst>
      <p:ext uri="{BB962C8B-B14F-4D97-AF65-F5344CB8AC3E}">
        <p14:creationId xmlns:p14="http://schemas.microsoft.com/office/powerpoint/2010/main" val="3451459917"/>
      </p:ext>
    </p:extLst>
  </p:cSld>
  <p:clrMapOvr>
    <a:masterClrMapping/>
  </p:clrMapOvr>
  <p:transition>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F830F693-D817-4779-A2E8-8F50872AAD54}" type="datetimeFigureOut">
              <a:rPr lang="tr-TR"/>
              <a:pPr>
                <a:defRPr/>
              </a:pPr>
              <a:t>16.03.2017</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8106B105-324B-46A0-82A5-BDD3BBE0368B}" type="slidenum">
              <a:rPr lang="tr-TR"/>
              <a:pPr>
                <a:defRPr/>
              </a:pPr>
              <a:t>‹#›</a:t>
            </a:fld>
            <a:endParaRPr lang="tr-TR"/>
          </a:p>
        </p:txBody>
      </p:sp>
    </p:spTree>
    <p:extLst>
      <p:ext uri="{BB962C8B-B14F-4D97-AF65-F5344CB8AC3E}">
        <p14:creationId xmlns:p14="http://schemas.microsoft.com/office/powerpoint/2010/main" val="3358655849"/>
      </p:ext>
    </p:extLst>
  </p:cSld>
  <p:clrMapOvr>
    <a:masterClrMapping/>
  </p:clrMapOvr>
  <p:transition>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893EDD50-B433-43C1-B122-75D216D89EC8}" type="datetimeFigureOut">
              <a:rPr lang="tr-TR"/>
              <a:pPr>
                <a:defRPr/>
              </a:pPr>
              <a:t>16.03.2017</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9DC655AD-DE00-4EC2-BFD4-CC4CE8263A23}" type="slidenum">
              <a:rPr lang="tr-TR"/>
              <a:pPr>
                <a:defRPr/>
              </a:pPr>
              <a:t>‹#›</a:t>
            </a:fld>
            <a:endParaRPr lang="tr-TR"/>
          </a:p>
        </p:txBody>
      </p:sp>
    </p:spTree>
    <p:extLst>
      <p:ext uri="{BB962C8B-B14F-4D97-AF65-F5344CB8AC3E}">
        <p14:creationId xmlns:p14="http://schemas.microsoft.com/office/powerpoint/2010/main" val="563301282"/>
      </p:ext>
    </p:extLst>
  </p:cSld>
  <p:clrMapOvr>
    <a:masterClrMapping/>
  </p:clrMapOvr>
  <p:transition>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38A0AC93-6D44-4C2D-9815-5EDE41A1B107}" type="datetimeFigureOut">
              <a:rPr lang="tr-TR"/>
              <a:pPr>
                <a:defRPr/>
              </a:pPr>
              <a:t>16.03.2017</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C39573EC-5836-4038-8AD3-5F2F1EEDBE38}" type="slidenum">
              <a:rPr lang="tr-TR"/>
              <a:pPr>
                <a:defRPr/>
              </a:pPr>
              <a:t>‹#›</a:t>
            </a:fld>
            <a:endParaRPr lang="tr-TR"/>
          </a:p>
        </p:txBody>
      </p:sp>
    </p:spTree>
    <p:extLst>
      <p:ext uri="{BB962C8B-B14F-4D97-AF65-F5344CB8AC3E}">
        <p14:creationId xmlns:p14="http://schemas.microsoft.com/office/powerpoint/2010/main" val="2466863538"/>
      </p:ext>
    </p:extLst>
  </p:cSld>
  <p:clrMapOvr>
    <a:masterClrMapping/>
  </p:clrMapOvr>
  <p:transition>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9283E6BC-6F58-4BBD-87DA-5F95BAB4A473}" type="datetimeFigureOut">
              <a:rPr lang="tr-TR"/>
              <a:pPr>
                <a:defRPr/>
              </a:pPr>
              <a:t>16.03.2017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2857457A-BA1A-4EB8-9742-77AFF0ADF1E9}" type="slidenum">
              <a:rPr lang="tr-TR"/>
              <a:pPr>
                <a:defRPr/>
              </a:pPr>
              <a:t>‹#›</a:t>
            </a:fld>
            <a:endParaRPr lang="tr-TR"/>
          </a:p>
        </p:txBody>
      </p:sp>
    </p:spTree>
    <p:extLst>
      <p:ext uri="{BB962C8B-B14F-4D97-AF65-F5344CB8AC3E}">
        <p14:creationId xmlns:p14="http://schemas.microsoft.com/office/powerpoint/2010/main" val="3960930484"/>
      </p:ext>
    </p:extLst>
  </p:cSld>
  <p:clrMapOvr>
    <a:masterClrMapping/>
  </p:clrMapOvr>
  <p:transition>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E46525C4-05A9-4505-BBBA-6521341A675B}" type="datetimeFigureOut">
              <a:rPr lang="tr-TR"/>
              <a:pPr>
                <a:defRPr/>
              </a:pPr>
              <a:t>16.03.2017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176013CF-940C-419C-9D37-7AB11E9E15AB}" type="slidenum">
              <a:rPr lang="tr-TR"/>
              <a:pPr>
                <a:defRPr/>
              </a:pPr>
              <a:t>‹#›</a:t>
            </a:fld>
            <a:endParaRPr lang="tr-TR"/>
          </a:p>
        </p:txBody>
      </p:sp>
    </p:spTree>
    <p:extLst>
      <p:ext uri="{BB962C8B-B14F-4D97-AF65-F5344CB8AC3E}">
        <p14:creationId xmlns:p14="http://schemas.microsoft.com/office/powerpoint/2010/main" val="3454139045"/>
      </p:ext>
    </p:extLst>
  </p:cSld>
  <p:clrMapOvr>
    <a:masterClrMapping/>
  </p:clrMapOvr>
  <p:transition>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CEE992D-0EA0-457D-B2A7-1F7D4AF75A9D}" type="datetimeFigureOut">
              <a:rPr lang="tr-TR"/>
              <a:pPr>
                <a:defRPr/>
              </a:pPr>
              <a:t>16.03.2017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5CC5EDC-A1F3-47B5-909C-4E84B6A40BF0}"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diamond/>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article_17eb8e3144edca11a1609fda97cf9396_mes.jpg"/>
          <p:cNvPicPr>
            <a:picLocks noChangeAspect="1"/>
          </p:cNvPicPr>
          <p:nvPr/>
        </p:nvPicPr>
        <p:blipFill>
          <a:blip r:embed="rId2" cstate="print"/>
          <a:stretch>
            <a:fillRect/>
          </a:stretch>
        </p:blipFill>
        <p:spPr>
          <a:xfrm>
            <a:off x="638635" y="420913"/>
            <a:ext cx="8002212" cy="6001659"/>
          </a:xfrm>
          <a:prstGeom prst="rect">
            <a:avLst/>
          </a:prstGeom>
          <a:ln>
            <a:noFill/>
          </a:ln>
          <a:effectLst>
            <a:softEdge rad="112500"/>
          </a:effectLst>
        </p:spPr>
      </p:pic>
    </p:spTree>
  </p:cSld>
  <p:clrMapOvr>
    <a:masterClrMapping/>
  </p:clrMapOvr>
  <p:transition>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a:spLocks noGrp="1"/>
          </p:cNvSpPr>
          <p:nvPr>
            <p:ph type="title"/>
          </p:nvPr>
        </p:nvSpPr>
        <p:spPr>
          <a:xfrm>
            <a:off x="439738" y="3471863"/>
            <a:ext cx="8432800" cy="2881312"/>
          </a:xfrm>
        </p:spPr>
        <p:txBody>
          <a:bodyPr/>
          <a:lstStyle/>
          <a:p>
            <a:pPr algn="just" eaLnBrk="1" hangingPunct="1"/>
            <a:r>
              <a:rPr lang="tr-TR" sz="3200" smtClean="0">
                <a:latin typeface="Times New Roman" pitchFamily="18" charset="0"/>
                <a:cs typeface="Times New Roman" pitchFamily="18" charset="0"/>
              </a:rPr>
              <a:t>	Sekreterlik </a:t>
            </a:r>
            <a:r>
              <a:rPr lang="tr-TR" sz="3200" smtClean="0">
                <a:solidFill>
                  <a:srgbClr val="FF0000"/>
                </a:solidFill>
                <a:latin typeface="Times New Roman" pitchFamily="18" charset="0"/>
                <a:cs typeface="Times New Roman" pitchFamily="18" charset="0"/>
              </a:rPr>
              <a:t>hukuk</a:t>
            </a:r>
            <a:r>
              <a:rPr lang="tr-TR" sz="3200" smtClean="0">
                <a:latin typeface="Times New Roman" pitchFamily="18" charset="0"/>
                <a:cs typeface="Times New Roman" pitchFamily="18" charset="0"/>
              </a:rPr>
              <a:t> sekreterliği, </a:t>
            </a:r>
            <a:r>
              <a:rPr lang="tr-TR" sz="3200" smtClean="0">
                <a:solidFill>
                  <a:srgbClr val="FF0000"/>
                </a:solidFill>
                <a:latin typeface="Times New Roman" pitchFamily="18" charset="0"/>
                <a:cs typeface="Times New Roman" pitchFamily="18" charset="0"/>
              </a:rPr>
              <a:t>ticaret</a:t>
            </a:r>
            <a:r>
              <a:rPr lang="tr-TR" sz="3200" smtClean="0">
                <a:latin typeface="Times New Roman" pitchFamily="18" charset="0"/>
                <a:cs typeface="Times New Roman" pitchFamily="18" charset="0"/>
              </a:rPr>
              <a:t> sekreterliği ve en yaygın olarak da </a:t>
            </a:r>
            <a:r>
              <a:rPr lang="tr-TR" sz="3200" smtClean="0">
                <a:solidFill>
                  <a:srgbClr val="FF0000"/>
                </a:solidFill>
                <a:latin typeface="Times New Roman" pitchFamily="18" charset="0"/>
                <a:cs typeface="Times New Roman" pitchFamily="18" charset="0"/>
              </a:rPr>
              <a:t>yönetici</a:t>
            </a:r>
            <a:r>
              <a:rPr lang="tr-TR" sz="3200" smtClean="0">
                <a:latin typeface="Times New Roman" pitchFamily="18" charset="0"/>
                <a:cs typeface="Times New Roman" pitchFamily="18" charset="0"/>
              </a:rPr>
              <a:t> sekreterlik olarak ayrılabilir.</a:t>
            </a:r>
          </a:p>
        </p:txBody>
      </p:sp>
      <p:sp>
        <p:nvSpPr>
          <p:cNvPr id="11267" name="3 Dikdörtgen"/>
          <p:cNvSpPr>
            <a:spLocks noChangeArrowheads="1"/>
          </p:cNvSpPr>
          <p:nvPr/>
        </p:nvSpPr>
        <p:spPr bwMode="auto">
          <a:xfrm>
            <a:off x="355600" y="541338"/>
            <a:ext cx="84502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sz="3200">
                <a:latin typeface="Times New Roman" pitchFamily="18" charset="0"/>
                <a:cs typeface="Times New Roman" pitchFamily="18" charset="0"/>
              </a:rPr>
              <a:t>	Genel  anlamda sekreter; büro makinelerini  kullanarak büro yönetimi, büro içi ve dışı iletişimi </a:t>
            </a:r>
            <a:r>
              <a:rPr lang="tr-TR" sz="3200">
                <a:solidFill>
                  <a:srgbClr val="FF0000"/>
                </a:solidFill>
                <a:latin typeface="Times New Roman" pitchFamily="18" charset="0"/>
                <a:cs typeface="Times New Roman" pitchFamily="18" charset="0"/>
              </a:rPr>
              <a:t>sağlama</a:t>
            </a:r>
            <a:r>
              <a:rPr lang="tr-TR" sz="3200">
                <a:latin typeface="Times New Roman" pitchFamily="18" charset="0"/>
                <a:cs typeface="Times New Roman" pitchFamily="18" charset="0"/>
              </a:rPr>
              <a:t>, yöneticinin günlük işlerini </a:t>
            </a:r>
            <a:r>
              <a:rPr lang="tr-TR" sz="3200">
                <a:solidFill>
                  <a:srgbClr val="FF0000"/>
                </a:solidFill>
                <a:latin typeface="Times New Roman" pitchFamily="18" charset="0"/>
                <a:cs typeface="Times New Roman" pitchFamily="18" charset="0"/>
              </a:rPr>
              <a:t>organize</a:t>
            </a:r>
            <a:r>
              <a:rPr lang="tr-TR" sz="3200">
                <a:latin typeface="Times New Roman" pitchFamily="18" charset="0"/>
                <a:cs typeface="Times New Roman" pitchFamily="18" charset="0"/>
              </a:rPr>
              <a:t> </a:t>
            </a:r>
            <a:r>
              <a:rPr lang="tr-TR" sz="3200">
                <a:solidFill>
                  <a:srgbClr val="FF0000"/>
                </a:solidFill>
                <a:latin typeface="Times New Roman" pitchFamily="18" charset="0"/>
                <a:cs typeface="Times New Roman" pitchFamily="18" charset="0"/>
              </a:rPr>
              <a:t>etme</a:t>
            </a:r>
            <a:r>
              <a:rPr lang="tr-TR" sz="3200">
                <a:latin typeface="Times New Roman" pitchFamily="18" charset="0"/>
                <a:cs typeface="Times New Roman" pitchFamily="18" charset="0"/>
              </a:rPr>
              <a:t>, belge </a:t>
            </a:r>
            <a:r>
              <a:rPr lang="tr-TR" sz="3200">
                <a:solidFill>
                  <a:srgbClr val="FF0000"/>
                </a:solidFill>
                <a:latin typeface="Times New Roman" pitchFamily="18" charset="0"/>
                <a:cs typeface="Times New Roman" pitchFamily="18" charset="0"/>
              </a:rPr>
              <a:t>hazırlama</a:t>
            </a:r>
            <a:r>
              <a:rPr lang="tr-TR" sz="3200">
                <a:latin typeface="Times New Roman" pitchFamily="18" charset="0"/>
                <a:cs typeface="Times New Roman" pitchFamily="18" charset="0"/>
              </a:rPr>
              <a:t>, </a:t>
            </a:r>
            <a:r>
              <a:rPr lang="tr-TR" sz="3200">
                <a:solidFill>
                  <a:srgbClr val="FF0000"/>
                </a:solidFill>
                <a:latin typeface="Times New Roman" pitchFamily="18" charset="0"/>
                <a:cs typeface="Times New Roman" pitchFamily="18" charset="0"/>
              </a:rPr>
              <a:t>dosyalama</a:t>
            </a:r>
            <a:r>
              <a:rPr lang="tr-TR" sz="3200">
                <a:latin typeface="Times New Roman" pitchFamily="18" charset="0"/>
                <a:cs typeface="Times New Roman" pitchFamily="18" charset="0"/>
              </a:rPr>
              <a:t>, </a:t>
            </a:r>
            <a:r>
              <a:rPr lang="en-US" sz="3200">
                <a:solidFill>
                  <a:srgbClr val="FF0000"/>
                </a:solidFill>
                <a:latin typeface="Calibri" pitchFamily="34" charset="0"/>
              </a:rPr>
              <a:t>toplantı</a:t>
            </a:r>
            <a:r>
              <a:rPr lang="en-US" sz="3200">
                <a:latin typeface="Calibri" pitchFamily="34" charset="0"/>
              </a:rPr>
              <a:t> ve </a:t>
            </a:r>
            <a:r>
              <a:rPr lang="en-US" sz="3200">
                <a:solidFill>
                  <a:srgbClr val="FF0000"/>
                </a:solidFill>
                <a:latin typeface="Calibri" pitchFamily="34" charset="0"/>
              </a:rPr>
              <a:t>seyahat</a:t>
            </a:r>
            <a:r>
              <a:rPr lang="en-US" sz="3200">
                <a:latin typeface="Calibri" pitchFamily="34" charset="0"/>
              </a:rPr>
              <a:t> organize etme</a:t>
            </a:r>
            <a:r>
              <a:rPr lang="tr-TR" sz="3200">
                <a:latin typeface="Calibri" pitchFamily="34" charset="0"/>
              </a:rPr>
              <a:t> </a:t>
            </a:r>
            <a:r>
              <a:rPr lang="tr-TR" sz="3200">
                <a:latin typeface="Times New Roman" pitchFamily="18" charset="0"/>
                <a:cs typeface="Times New Roman" pitchFamily="18" charset="0"/>
              </a:rPr>
              <a:t>bilgi ve becerisine sahip nitelikli kişidir.</a:t>
            </a:r>
          </a:p>
        </p:txBody>
      </p:sp>
    </p:spTree>
  </p:cSld>
  <p:clrMapOvr>
    <a:masterClrMapping/>
  </p:clrMapOvr>
  <p:transition>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Diyagram"/>
          <p:cNvGraphicFramePr/>
          <p:nvPr/>
        </p:nvGraphicFramePr>
        <p:xfrm>
          <a:off x="203200" y="287867"/>
          <a:ext cx="8964000" cy="633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9">
                                            <p:graphicEl>
                                              <a:dgm id="{1133FB68-F8AF-4342-B1EB-AC7DD1CA1670}"/>
                                            </p:graphicEl>
                                          </p:spTgt>
                                        </p:tgtEl>
                                        <p:attrNameLst>
                                          <p:attrName>style.visibility</p:attrName>
                                        </p:attrNameLst>
                                      </p:cBhvr>
                                      <p:to>
                                        <p:strVal val="visible"/>
                                      </p:to>
                                    </p:set>
                                    <p:animEffect transition="in" filter="wipe(down)">
                                      <p:cBhvr>
                                        <p:cTn id="7" dur="580">
                                          <p:stCondLst>
                                            <p:cond delay="0"/>
                                          </p:stCondLst>
                                        </p:cTn>
                                        <p:tgtEl>
                                          <p:spTgt spid="9">
                                            <p:graphicEl>
                                              <a:dgm id="{1133FB68-F8AF-4342-B1EB-AC7DD1CA1670}"/>
                                            </p:graphicEl>
                                          </p:spTgt>
                                        </p:tgtEl>
                                      </p:cBhvr>
                                    </p:animEffect>
                                    <p:anim calcmode="lin" valueType="num">
                                      <p:cBhvr>
                                        <p:cTn id="8" dur="1822" tmFilter="0,0; 0.14,0.36; 0.43,0.73; 0.71,0.91; 1.0,1.0">
                                          <p:stCondLst>
                                            <p:cond delay="0"/>
                                          </p:stCondLst>
                                        </p:cTn>
                                        <p:tgtEl>
                                          <p:spTgt spid="9">
                                            <p:graphicEl>
                                              <a:dgm id="{1133FB68-F8AF-4342-B1EB-AC7DD1CA1670}"/>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graphicEl>
                                              <a:dgm id="{1133FB68-F8AF-4342-B1EB-AC7DD1CA1670}"/>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graphicEl>
                                              <a:dgm id="{1133FB68-F8AF-4342-B1EB-AC7DD1CA1670}"/>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graphicEl>
                                              <a:dgm id="{1133FB68-F8AF-4342-B1EB-AC7DD1CA1670}"/>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graphicEl>
                                              <a:dgm id="{1133FB68-F8AF-4342-B1EB-AC7DD1CA1670}"/>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graphicEl>
                                              <a:dgm id="{1133FB68-F8AF-4342-B1EB-AC7DD1CA1670}"/>
                                            </p:graphicEl>
                                          </p:spTgt>
                                        </p:tgtEl>
                                      </p:cBhvr>
                                      <p:to x="100000" y="60000"/>
                                    </p:animScale>
                                    <p:animScale>
                                      <p:cBhvr>
                                        <p:cTn id="14" dur="166" decel="50000">
                                          <p:stCondLst>
                                            <p:cond delay="676"/>
                                          </p:stCondLst>
                                        </p:cTn>
                                        <p:tgtEl>
                                          <p:spTgt spid="9">
                                            <p:graphicEl>
                                              <a:dgm id="{1133FB68-F8AF-4342-B1EB-AC7DD1CA1670}"/>
                                            </p:graphicEl>
                                          </p:spTgt>
                                        </p:tgtEl>
                                      </p:cBhvr>
                                      <p:to x="100000" y="100000"/>
                                    </p:animScale>
                                    <p:animScale>
                                      <p:cBhvr>
                                        <p:cTn id="15" dur="26">
                                          <p:stCondLst>
                                            <p:cond delay="1312"/>
                                          </p:stCondLst>
                                        </p:cTn>
                                        <p:tgtEl>
                                          <p:spTgt spid="9">
                                            <p:graphicEl>
                                              <a:dgm id="{1133FB68-F8AF-4342-B1EB-AC7DD1CA1670}"/>
                                            </p:graphicEl>
                                          </p:spTgt>
                                        </p:tgtEl>
                                      </p:cBhvr>
                                      <p:to x="100000" y="80000"/>
                                    </p:animScale>
                                    <p:animScale>
                                      <p:cBhvr>
                                        <p:cTn id="16" dur="166" decel="50000">
                                          <p:stCondLst>
                                            <p:cond delay="1338"/>
                                          </p:stCondLst>
                                        </p:cTn>
                                        <p:tgtEl>
                                          <p:spTgt spid="9">
                                            <p:graphicEl>
                                              <a:dgm id="{1133FB68-F8AF-4342-B1EB-AC7DD1CA1670}"/>
                                            </p:graphicEl>
                                          </p:spTgt>
                                        </p:tgtEl>
                                      </p:cBhvr>
                                      <p:to x="100000" y="100000"/>
                                    </p:animScale>
                                    <p:animScale>
                                      <p:cBhvr>
                                        <p:cTn id="17" dur="26">
                                          <p:stCondLst>
                                            <p:cond delay="1642"/>
                                          </p:stCondLst>
                                        </p:cTn>
                                        <p:tgtEl>
                                          <p:spTgt spid="9">
                                            <p:graphicEl>
                                              <a:dgm id="{1133FB68-F8AF-4342-B1EB-AC7DD1CA1670}"/>
                                            </p:graphicEl>
                                          </p:spTgt>
                                        </p:tgtEl>
                                      </p:cBhvr>
                                      <p:to x="100000" y="90000"/>
                                    </p:animScale>
                                    <p:animScale>
                                      <p:cBhvr>
                                        <p:cTn id="18" dur="166" decel="50000">
                                          <p:stCondLst>
                                            <p:cond delay="1668"/>
                                          </p:stCondLst>
                                        </p:cTn>
                                        <p:tgtEl>
                                          <p:spTgt spid="9">
                                            <p:graphicEl>
                                              <a:dgm id="{1133FB68-F8AF-4342-B1EB-AC7DD1CA1670}"/>
                                            </p:graphicEl>
                                          </p:spTgt>
                                        </p:tgtEl>
                                      </p:cBhvr>
                                      <p:to x="100000" y="100000"/>
                                    </p:animScale>
                                    <p:animScale>
                                      <p:cBhvr>
                                        <p:cTn id="19" dur="26">
                                          <p:stCondLst>
                                            <p:cond delay="1808"/>
                                          </p:stCondLst>
                                        </p:cTn>
                                        <p:tgtEl>
                                          <p:spTgt spid="9">
                                            <p:graphicEl>
                                              <a:dgm id="{1133FB68-F8AF-4342-B1EB-AC7DD1CA1670}"/>
                                            </p:graphicEl>
                                          </p:spTgt>
                                        </p:tgtEl>
                                      </p:cBhvr>
                                      <p:to x="100000" y="95000"/>
                                    </p:animScale>
                                    <p:animScale>
                                      <p:cBhvr>
                                        <p:cTn id="20" dur="166" decel="50000">
                                          <p:stCondLst>
                                            <p:cond delay="1834"/>
                                          </p:stCondLst>
                                        </p:cTn>
                                        <p:tgtEl>
                                          <p:spTgt spid="9">
                                            <p:graphicEl>
                                              <a:dgm id="{1133FB68-F8AF-4342-B1EB-AC7DD1CA1670}"/>
                                            </p:graphic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9">
                                            <p:graphicEl>
                                              <a:dgm id="{E389E567-8DD1-4DB3-ACE1-892E9AEECBED}"/>
                                            </p:graphicEl>
                                          </p:spTgt>
                                        </p:tgtEl>
                                        <p:attrNameLst>
                                          <p:attrName>style.visibility</p:attrName>
                                        </p:attrNameLst>
                                      </p:cBhvr>
                                      <p:to>
                                        <p:strVal val="visible"/>
                                      </p:to>
                                    </p:set>
                                    <p:animEffect transition="in" filter="wipe(down)">
                                      <p:cBhvr>
                                        <p:cTn id="23" dur="580">
                                          <p:stCondLst>
                                            <p:cond delay="0"/>
                                          </p:stCondLst>
                                        </p:cTn>
                                        <p:tgtEl>
                                          <p:spTgt spid="9">
                                            <p:graphicEl>
                                              <a:dgm id="{E389E567-8DD1-4DB3-ACE1-892E9AEECBED}"/>
                                            </p:graphicEl>
                                          </p:spTgt>
                                        </p:tgtEl>
                                      </p:cBhvr>
                                    </p:animEffect>
                                    <p:anim calcmode="lin" valueType="num">
                                      <p:cBhvr>
                                        <p:cTn id="24" dur="1822" tmFilter="0,0; 0.14,0.36; 0.43,0.73; 0.71,0.91; 1.0,1.0">
                                          <p:stCondLst>
                                            <p:cond delay="0"/>
                                          </p:stCondLst>
                                        </p:cTn>
                                        <p:tgtEl>
                                          <p:spTgt spid="9">
                                            <p:graphicEl>
                                              <a:dgm id="{E389E567-8DD1-4DB3-ACE1-892E9AEECBED}"/>
                                            </p:graphic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graphicEl>
                                              <a:dgm id="{E389E567-8DD1-4DB3-ACE1-892E9AEECBED}"/>
                                            </p:graphic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graphicEl>
                                              <a:dgm id="{E389E567-8DD1-4DB3-ACE1-892E9AEECBED}"/>
                                            </p:graphic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graphicEl>
                                              <a:dgm id="{E389E567-8DD1-4DB3-ACE1-892E9AEECBED}"/>
                                            </p:graphic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graphicEl>
                                              <a:dgm id="{E389E567-8DD1-4DB3-ACE1-892E9AEECBED}"/>
                                            </p:graphic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graphicEl>
                                              <a:dgm id="{E389E567-8DD1-4DB3-ACE1-892E9AEECBED}"/>
                                            </p:graphicEl>
                                          </p:spTgt>
                                        </p:tgtEl>
                                      </p:cBhvr>
                                      <p:to x="100000" y="60000"/>
                                    </p:animScale>
                                    <p:animScale>
                                      <p:cBhvr>
                                        <p:cTn id="30" dur="166" decel="50000">
                                          <p:stCondLst>
                                            <p:cond delay="676"/>
                                          </p:stCondLst>
                                        </p:cTn>
                                        <p:tgtEl>
                                          <p:spTgt spid="9">
                                            <p:graphicEl>
                                              <a:dgm id="{E389E567-8DD1-4DB3-ACE1-892E9AEECBED}"/>
                                            </p:graphicEl>
                                          </p:spTgt>
                                        </p:tgtEl>
                                      </p:cBhvr>
                                      <p:to x="100000" y="100000"/>
                                    </p:animScale>
                                    <p:animScale>
                                      <p:cBhvr>
                                        <p:cTn id="31" dur="26">
                                          <p:stCondLst>
                                            <p:cond delay="1312"/>
                                          </p:stCondLst>
                                        </p:cTn>
                                        <p:tgtEl>
                                          <p:spTgt spid="9">
                                            <p:graphicEl>
                                              <a:dgm id="{E389E567-8DD1-4DB3-ACE1-892E9AEECBED}"/>
                                            </p:graphicEl>
                                          </p:spTgt>
                                        </p:tgtEl>
                                      </p:cBhvr>
                                      <p:to x="100000" y="80000"/>
                                    </p:animScale>
                                    <p:animScale>
                                      <p:cBhvr>
                                        <p:cTn id="32" dur="166" decel="50000">
                                          <p:stCondLst>
                                            <p:cond delay="1338"/>
                                          </p:stCondLst>
                                        </p:cTn>
                                        <p:tgtEl>
                                          <p:spTgt spid="9">
                                            <p:graphicEl>
                                              <a:dgm id="{E389E567-8DD1-4DB3-ACE1-892E9AEECBED}"/>
                                            </p:graphicEl>
                                          </p:spTgt>
                                        </p:tgtEl>
                                      </p:cBhvr>
                                      <p:to x="100000" y="100000"/>
                                    </p:animScale>
                                    <p:animScale>
                                      <p:cBhvr>
                                        <p:cTn id="33" dur="26">
                                          <p:stCondLst>
                                            <p:cond delay="1642"/>
                                          </p:stCondLst>
                                        </p:cTn>
                                        <p:tgtEl>
                                          <p:spTgt spid="9">
                                            <p:graphicEl>
                                              <a:dgm id="{E389E567-8DD1-4DB3-ACE1-892E9AEECBED}"/>
                                            </p:graphicEl>
                                          </p:spTgt>
                                        </p:tgtEl>
                                      </p:cBhvr>
                                      <p:to x="100000" y="90000"/>
                                    </p:animScale>
                                    <p:animScale>
                                      <p:cBhvr>
                                        <p:cTn id="34" dur="166" decel="50000">
                                          <p:stCondLst>
                                            <p:cond delay="1668"/>
                                          </p:stCondLst>
                                        </p:cTn>
                                        <p:tgtEl>
                                          <p:spTgt spid="9">
                                            <p:graphicEl>
                                              <a:dgm id="{E389E567-8DD1-4DB3-ACE1-892E9AEECBED}"/>
                                            </p:graphicEl>
                                          </p:spTgt>
                                        </p:tgtEl>
                                      </p:cBhvr>
                                      <p:to x="100000" y="100000"/>
                                    </p:animScale>
                                    <p:animScale>
                                      <p:cBhvr>
                                        <p:cTn id="35" dur="26">
                                          <p:stCondLst>
                                            <p:cond delay="1808"/>
                                          </p:stCondLst>
                                        </p:cTn>
                                        <p:tgtEl>
                                          <p:spTgt spid="9">
                                            <p:graphicEl>
                                              <a:dgm id="{E389E567-8DD1-4DB3-ACE1-892E9AEECBED}"/>
                                            </p:graphicEl>
                                          </p:spTgt>
                                        </p:tgtEl>
                                      </p:cBhvr>
                                      <p:to x="100000" y="95000"/>
                                    </p:animScale>
                                    <p:animScale>
                                      <p:cBhvr>
                                        <p:cTn id="36" dur="166" decel="50000">
                                          <p:stCondLst>
                                            <p:cond delay="1834"/>
                                          </p:stCondLst>
                                        </p:cTn>
                                        <p:tgtEl>
                                          <p:spTgt spid="9">
                                            <p:graphicEl>
                                              <a:dgm id="{E389E567-8DD1-4DB3-ACE1-892E9AEECBED}"/>
                                            </p:graphicEl>
                                          </p:spTgt>
                                        </p:tgtEl>
                                      </p:cBhvr>
                                      <p:to x="100000" y="100000"/>
                                    </p:animScale>
                                  </p:childTnLst>
                                </p:cTn>
                              </p:par>
                            </p:childTnLst>
                          </p:cTn>
                        </p:par>
                        <p:par>
                          <p:cTn id="37" fill="hold">
                            <p:stCondLst>
                              <p:cond delay="2000"/>
                            </p:stCondLst>
                            <p:childTnLst>
                              <p:par>
                                <p:cTn id="38" presetID="26" presetClass="entr" presetSubtype="0" fill="hold" grpId="0" nodeType="afterEffect">
                                  <p:stCondLst>
                                    <p:cond delay="0"/>
                                  </p:stCondLst>
                                  <p:childTnLst>
                                    <p:set>
                                      <p:cBhvr>
                                        <p:cTn id="39" dur="1" fill="hold">
                                          <p:stCondLst>
                                            <p:cond delay="0"/>
                                          </p:stCondLst>
                                        </p:cTn>
                                        <p:tgtEl>
                                          <p:spTgt spid="9">
                                            <p:graphicEl>
                                              <a:dgm id="{8A424EAC-1ACC-46DC-82CB-1A055A07759B}"/>
                                            </p:graphicEl>
                                          </p:spTgt>
                                        </p:tgtEl>
                                        <p:attrNameLst>
                                          <p:attrName>style.visibility</p:attrName>
                                        </p:attrNameLst>
                                      </p:cBhvr>
                                      <p:to>
                                        <p:strVal val="visible"/>
                                      </p:to>
                                    </p:set>
                                    <p:animEffect transition="in" filter="wipe(down)">
                                      <p:cBhvr>
                                        <p:cTn id="40" dur="580">
                                          <p:stCondLst>
                                            <p:cond delay="0"/>
                                          </p:stCondLst>
                                        </p:cTn>
                                        <p:tgtEl>
                                          <p:spTgt spid="9">
                                            <p:graphicEl>
                                              <a:dgm id="{8A424EAC-1ACC-46DC-82CB-1A055A07759B}"/>
                                            </p:graphicEl>
                                          </p:spTgt>
                                        </p:tgtEl>
                                      </p:cBhvr>
                                    </p:animEffect>
                                    <p:anim calcmode="lin" valueType="num">
                                      <p:cBhvr>
                                        <p:cTn id="41" dur="1822" tmFilter="0,0; 0.14,0.36; 0.43,0.73; 0.71,0.91; 1.0,1.0">
                                          <p:stCondLst>
                                            <p:cond delay="0"/>
                                          </p:stCondLst>
                                        </p:cTn>
                                        <p:tgtEl>
                                          <p:spTgt spid="9">
                                            <p:graphicEl>
                                              <a:dgm id="{8A424EAC-1ACC-46DC-82CB-1A055A07759B}"/>
                                            </p:graphicEl>
                                          </p:spTgt>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9">
                                            <p:graphicEl>
                                              <a:dgm id="{8A424EAC-1ACC-46DC-82CB-1A055A07759B}"/>
                                            </p:graphicEl>
                                          </p:spTgt>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9">
                                            <p:graphicEl>
                                              <a:dgm id="{8A424EAC-1ACC-46DC-82CB-1A055A07759B}"/>
                                            </p:graphicEl>
                                          </p:spTgt>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9">
                                            <p:graphicEl>
                                              <a:dgm id="{8A424EAC-1ACC-46DC-82CB-1A055A07759B}"/>
                                            </p:graphicEl>
                                          </p:spTgt>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9">
                                            <p:graphicEl>
                                              <a:dgm id="{8A424EAC-1ACC-46DC-82CB-1A055A07759B}"/>
                                            </p:graphicEl>
                                          </p:spTgt>
                                        </p:tgtEl>
                                        <p:attrNameLst>
                                          <p:attrName>ppt_y</p:attrName>
                                        </p:attrNameLst>
                                      </p:cBhvr>
                                      <p:tavLst>
                                        <p:tav tm="0" fmla="#ppt_y-sin(pi*$)/81">
                                          <p:val>
                                            <p:fltVal val="0"/>
                                          </p:val>
                                        </p:tav>
                                        <p:tav tm="100000">
                                          <p:val>
                                            <p:fltVal val="1"/>
                                          </p:val>
                                        </p:tav>
                                      </p:tavLst>
                                    </p:anim>
                                    <p:animScale>
                                      <p:cBhvr>
                                        <p:cTn id="46" dur="26">
                                          <p:stCondLst>
                                            <p:cond delay="650"/>
                                          </p:stCondLst>
                                        </p:cTn>
                                        <p:tgtEl>
                                          <p:spTgt spid="9">
                                            <p:graphicEl>
                                              <a:dgm id="{8A424EAC-1ACC-46DC-82CB-1A055A07759B}"/>
                                            </p:graphicEl>
                                          </p:spTgt>
                                        </p:tgtEl>
                                      </p:cBhvr>
                                      <p:to x="100000" y="60000"/>
                                    </p:animScale>
                                    <p:animScale>
                                      <p:cBhvr>
                                        <p:cTn id="47" dur="166" decel="50000">
                                          <p:stCondLst>
                                            <p:cond delay="676"/>
                                          </p:stCondLst>
                                        </p:cTn>
                                        <p:tgtEl>
                                          <p:spTgt spid="9">
                                            <p:graphicEl>
                                              <a:dgm id="{8A424EAC-1ACC-46DC-82CB-1A055A07759B}"/>
                                            </p:graphicEl>
                                          </p:spTgt>
                                        </p:tgtEl>
                                      </p:cBhvr>
                                      <p:to x="100000" y="100000"/>
                                    </p:animScale>
                                    <p:animScale>
                                      <p:cBhvr>
                                        <p:cTn id="48" dur="26">
                                          <p:stCondLst>
                                            <p:cond delay="1312"/>
                                          </p:stCondLst>
                                        </p:cTn>
                                        <p:tgtEl>
                                          <p:spTgt spid="9">
                                            <p:graphicEl>
                                              <a:dgm id="{8A424EAC-1ACC-46DC-82CB-1A055A07759B}"/>
                                            </p:graphicEl>
                                          </p:spTgt>
                                        </p:tgtEl>
                                      </p:cBhvr>
                                      <p:to x="100000" y="80000"/>
                                    </p:animScale>
                                    <p:animScale>
                                      <p:cBhvr>
                                        <p:cTn id="49" dur="166" decel="50000">
                                          <p:stCondLst>
                                            <p:cond delay="1338"/>
                                          </p:stCondLst>
                                        </p:cTn>
                                        <p:tgtEl>
                                          <p:spTgt spid="9">
                                            <p:graphicEl>
                                              <a:dgm id="{8A424EAC-1ACC-46DC-82CB-1A055A07759B}"/>
                                            </p:graphicEl>
                                          </p:spTgt>
                                        </p:tgtEl>
                                      </p:cBhvr>
                                      <p:to x="100000" y="100000"/>
                                    </p:animScale>
                                    <p:animScale>
                                      <p:cBhvr>
                                        <p:cTn id="50" dur="26">
                                          <p:stCondLst>
                                            <p:cond delay="1642"/>
                                          </p:stCondLst>
                                        </p:cTn>
                                        <p:tgtEl>
                                          <p:spTgt spid="9">
                                            <p:graphicEl>
                                              <a:dgm id="{8A424EAC-1ACC-46DC-82CB-1A055A07759B}"/>
                                            </p:graphicEl>
                                          </p:spTgt>
                                        </p:tgtEl>
                                      </p:cBhvr>
                                      <p:to x="100000" y="90000"/>
                                    </p:animScale>
                                    <p:animScale>
                                      <p:cBhvr>
                                        <p:cTn id="51" dur="166" decel="50000">
                                          <p:stCondLst>
                                            <p:cond delay="1668"/>
                                          </p:stCondLst>
                                        </p:cTn>
                                        <p:tgtEl>
                                          <p:spTgt spid="9">
                                            <p:graphicEl>
                                              <a:dgm id="{8A424EAC-1ACC-46DC-82CB-1A055A07759B}"/>
                                            </p:graphicEl>
                                          </p:spTgt>
                                        </p:tgtEl>
                                      </p:cBhvr>
                                      <p:to x="100000" y="100000"/>
                                    </p:animScale>
                                    <p:animScale>
                                      <p:cBhvr>
                                        <p:cTn id="52" dur="26">
                                          <p:stCondLst>
                                            <p:cond delay="1808"/>
                                          </p:stCondLst>
                                        </p:cTn>
                                        <p:tgtEl>
                                          <p:spTgt spid="9">
                                            <p:graphicEl>
                                              <a:dgm id="{8A424EAC-1ACC-46DC-82CB-1A055A07759B}"/>
                                            </p:graphicEl>
                                          </p:spTgt>
                                        </p:tgtEl>
                                      </p:cBhvr>
                                      <p:to x="100000" y="95000"/>
                                    </p:animScale>
                                    <p:animScale>
                                      <p:cBhvr>
                                        <p:cTn id="53" dur="166" decel="50000">
                                          <p:stCondLst>
                                            <p:cond delay="1834"/>
                                          </p:stCondLst>
                                        </p:cTn>
                                        <p:tgtEl>
                                          <p:spTgt spid="9">
                                            <p:graphicEl>
                                              <a:dgm id="{8A424EAC-1ACC-46DC-82CB-1A055A07759B}"/>
                                            </p:graphicEl>
                                          </p:spTgt>
                                        </p:tgtEl>
                                      </p:cBhvr>
                                      <p:to x="100000" y="100000"/>
                                    </p:animScale>
                                  </p:childTnLst>
                                </p:cTn>
                              </p:par>
                              <p:par>
                                <p:cTn id="54" presetID="26" presetClass="entr" presetSubtype="0" fill="hold" grpId="0" nodeType="withEffect">
                                  <p:stCondLst>
                                    <p:cond delay="0"/>
                                  </p:stCondLst>
                                  <p:childTnLst>
                                    <p:set>
                                      <p:cBhvr>
                                        <p:cTn id="55" dur="1" fill="hold">
                                          <p:stCondLst>
                                            <p:cond delay="0"/>
                                          </p:stCondLst>
                                        </p:cTn>
                                        <p:tgtEl>
                                          <p:spTgt spid="9">
                                            <p:graphicEl>
                                              <a:dgm id="{B154E06C-B3A3-499C-88BD-70D6FDC40BCB}"/>
                                            </p:graphicEl>
                                          </p:spTgt>
                                        </p:tgtEl>
                                        <p:attrNameLst>
                                          <p:attrName>style.visibility</p:attrName>
                                        </p:attrNameLst>
                                      </p:cBhvr>
                                      <p:to>
                                        <p:strVal val="visible"/>
                                      </p:to>
                                    </p:set>
                                    <p:animEffect transition="in" filter="wipe(down)">
                                      <p:cBhvr>
                                        <p:cTn id="56" dur="580">
                                          <p:stCondLst>
                                            <p:cond delay="0"/>
                                          </p:stCondLst>
                                        </p:cTn>
                                        <p:tgtEl>
                                          <p:spTgt spid="9">
                                            <p:graphicEl>
                                              <a:dgm id="{B154E06C-B3A3-499C-88BD-70D6FDC40BCB}"/>
                                            </p:graphicEl>
                                          </p:spTgt>
                                        </p:tgtEl>
                                      </p:cBhvr>
                                    </p:animEffect>
                                    <p:anim calcmode="lin" valueType="num">
                                      <p:cBhvr>
                                        <p:cTn id="57" dur="1822" tmFilter="0,0; 0.14,0.36; 0.43,0.73; 0.71,0.91; 1.0,1.0">
                                          <p:stCondLst>
                                            <p:cond delay="0"/>
                                          </p:stCondLst>
                                        </p:cTn>
                                        <p:tgtEl>
                                          <p:spTgt spid="9">
                                            <p:graphicEl>
                                              <a:dgm id="{B154E06C-B3A3-499C-88BD-70D6FDC40BCB}"/>
                                            </p:graphicEl>
                                          </p:spTgt>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9">
                                            <p:graphicEl>
                                              <a:dgm id="{B154E06C-B3A3-499C-88BD-70D6FDC40BCB}"/>
                                            </p:graphicEl>
                                          </p:spTgt>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9">
                                            <p:graphicEl>
                                              <a:dgm id="{B154E06C-B3A3-499C-88BD-70D6FDC40BCB}"/>
                                            </p:graphicEl>
                                          </p:spTgt>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9">
                                            <p:graphicEl>
                                              <a:dgm id="{B154E06C-B3A3-499C-88BD-70D6FDC40BCB}"/>
                                            </p:graphicEl>
                                          </p:spTgt>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9">
                                            <p:graphicEl>
                                              <a:dgm id="{B154E06C-B3A3-499C-88BD-70D6FDC40BCB}"/>
                                            </p:graphicEl>
                                          </p:spTgt>
                                        </p:tgtEl>
                                        <p:attrNameLst>
                                          <p:attrName>ppt_y</p:attrName>
                                        </p:attrNameLst>
                                      </p:cBhvr>
                                      <p:tavLst>
                                        <p:tav tm="0" fmla="#ppt_y-sin(pi*$)/81">
                                          <p:val>
                                            <p:fltVal val="0"/>
                                          </p:val>
                                        </p:tav>
                                        <p:tav tm="100000">
                                          <p:val>
                                            <p:fltVal val="1"/>
                                          </p:val>
                                        </p:tav>
                                      </p:tavLst>
                                    </p:anim>
                                    <p:animScale>
                                      <p:cBhvr>
                                        <p:cTn id="62" dur="26">
                                          <p:stCondLst>
                                            <p:cond delay="650"/>
                                          </p:stCondLst>
                                        </p:cTn>
                                        <p:tgtEl>
                                          <p:spTgt spid="9">
                                            <p:graphicEl>
                                              <a:dgm id="{B154E06C-B3A3-499C-88BD-70D6FDC40BCB}"/>
                                            </p:graphicEl>
                                          </p:spTgt>
                                        </p:tgtEl>
                                      </p:cBhvr>
                                      <p:to x="100000" y="60000"/>
                                    </p:animScale>
                                    <p:animScale>
                                      <p:cBhvr>
                                        <p:cTn id="63" dur="166" decel="50000">
                                          <p:stCondLst>
                                            <p:cond delay="676"/>
                                          </p:stCondLst>
                                        </p:cTn>
                                        <p:tgtEl>
                                          <p:spTgt spid="9">
                                            <p:graphicEl>
                                              <a:dgm id="{B154E06C-B3A3-499C-88BD-70D6FDC40BCB}"/>
                                            </p:graphicEl>
                                          </p:spTgt>
                                        </p:tgtEl>
                                      </p:cBhvr>
                                      <p:to x="100000" y="100000"/>
                                    </p:animScale>
                                    <p:animScale>
                                      <p:cBhvr>
                                        <p:cTn id="64" dur="26">
                                          <p:stCondLst>
                                            <p:cond delay="1312"/>
                                          </p:stCondLst>
                                        </p:cTn>
                                        <p:tgtEl>
                                          <p:spTgt spid="9">
                                            <p:graphicEl>
                                              <a:dgm id="{B154E06C-B3A3-499C-88BD-70D6FDC40BCB}"/>
                                            </p:graphicEl>
                                          </p:spTgt>
                                        </p:tgtEl>
                                      </p:cBhvr>
                                      <p:to x="100000" y="80000"/>
                                    </p:animScale>
                                    <p:animScale>
                                      <p:cBhvr>
                                        <p:cTn id="65" dur="166" decel="50000">
                                          <p:stCondLst>
                                            <p:cond delay="1338"/>
                                          </p:stCondLst>
                                        </p:cTn>
                                        <p:tgtEl>
                                          <p:spTgt spid="9">
                                            <p:graphicEl>
                                              <a:dgm id="{B154E06C-B3A3-499C-88BD-70D6FDC40BCB}"/>
                                            </p:graphicEl>
                                          </p:spTgt>
                                        </p:tgtEl>
                                      </p:cBhvr>
                                      <p:to x="100000" y="100000"/>
                                    </p:animScale>
                                    <p:animScale>
                                      <p:cBhvr>
                                        <p:cTn id="66" dur="26">
                                          <p:stCondLst>
                                            <p:cond delay="1642"/>
                                          </p:stCondLst>
                                        </p:cTn>
                                        <p:tgtEl>
                                          <p:spTgt spid="9">
                                            <p:graphicEl>
                                              <a:dgm id="{B154E06C-B3A3-499C-88BD-70D6FDC40BCB}"/>
                                            </p:graphicEl>
                                          </p:spTgt>
                                        </p:tgtEl>
                                      </p:cBhvr>
                                      <p:to x="100000" y="90000"/>
                                    </p:animScale>
                                    <p:animScale>
                                      <p:cBhvr>
                                        <p:cTn id="67" dur="166" decel="50000">
                                          <p:stCondLst>
                                            <p:cond delay="1668"/>
                                          </p:stCondLst>
                                        </p:cTn>
                                        <p:tgtEl>
                                          <p:spTgt spid="9">
                                            <p:graphicEl>
                                              <a:dgm id="{B154E06C-B3A3-499C-88BD-70D6FDC40BCB}"/>
                                            </p:graphicEl>
                                          </p:spTgt>
                                        </p:tgtEl>
                                      </p:cBhvr>
                                      <p:to x="100000" y="100000"/>
                                    </p:animScale>
                                    <p:animScale>
                                      <p:cBhvr>
                                        <p:cTn id="68" dur="26">
                                          <p:stCondLst>
                                            <p:cond delay="1808"/>
                                          </p:stCondLst>
                                        </p:cTn>
                                        <p:tgtEl>
                                          <p:spTgt spid="9">
                                            <p:graphicEl>
                                              <a:dgm id="{B154E06C-B3A3-499C-88BD-70D6FDC40BCB}"/>
                                            </p:graphicEl>
                                          </p:spTgt>
                                        </p:tgtEl>
                                      </p:cBhvr>
                                      <p:to x="100000" y="95000"/>
                                    </p:animScale>
                                    <p:animScale>
                                      <p:cBhvr>
                                        <p:cTn id="69" dur="166" decel="50000">
                                          <p:stCondLst>
                                            <p:cond delay="1834"/>
                                          </p:stCondLst>
                                        </p:cTn>
                                        <p:tgtEl>
                                          <p:spTgt spid="9">
                                            <p:graphicEl>
                                              <a:dgm id="{B154E06C-B3A3-499C-88BD-70D6FDC40BCB}"/>
                                            </p:graphicEl>
                                          </p:spTgt>
                                        </p:tgtEl>
                                      </p:cBhvr>
                                      <p:to x="100000" y="100000"/>
                                    </p:animScale>
                                  </p:childTnLst>
                                </p:cTn>
                              </p:par>
                            </p:childTnLst>
                          </p:cTn>
                        </p:par>
                        <p:par>
                          <p:cTn id="70" fill="hold">
                            <p:stCondLst>
                              <p:cond delay="4000"/>
                            </p:stCondLst>
                            <p:childTnLst>
                              <p:par>
                                <p:cTn id="71" presetID="26" presetClass="entr" presetSubtype="0" fill="hold" grpId="0" nodeType="afterEffect">
                                  <p:stCondLst>
                                    <p:cond delay="0"/>
                                  </p:stCondLst>
                                  <p:childTnLst>
                                    <p:set>
                                      <p:cBhvr>
                                        <p:cTn id="72" dur="1" fill="hold">
                                          <p:stCondLst>
                                            <p:cond delay="0"/>
                                          </p:stCondLst>
                                        </p:cTn>
                                        <p:tgtEl>
                                          <p:spTgt spid="9">
                                            <p:graphicEl>
                                              <a:dgm id="{7F9BFEF9-9F4A-4760-B406-432065E65C09}"/>
                                            </p:graphicEl>
                                          </p:spTgt>
                                        </p:tgtEl>
                                        <p:attrNameLst>
                                          <p:attrName>style.visibility</p:attrName>
                                        </p:attrNameLst>
                                      </p:cBhvr>
                                      <p:to>
                                        <p:strVal val="visible"/>
                                      </p:to>
                                    </p:set>
                                    <p:animEffect transition="in" filter="wipe(down)">
                                      <p:cBhvr>
                                        <p:cTn id="73" dur="580">
                                          <p:stCondLst>
                                            <p:cond delay="0"/>
                                          </p:stCondLst>
                                        </p:cTn>
                                        <p:tgtEl>
                                          <p:spTgt spid="9">
                                            <p:graphicEl>
                                              <a:dgm id="{7F9BFEF9-9F4A-4760-B406-432065E65C09}"/>
                                            </p:graphicEl>
                                          </p:spTgt>
                                        </p:tgtEl>
                                      </p:cBhvr>
                                    </p:animEffect>
                                    <p:anim calcmode="lin" valueType="num">
                                      <p:cBhvr>
                                        <p:cTn id="74" dur="1822" tmFilter="0,0; 0.14,0.36; 0.43,0.73; 0.71,0.91; 1.0,1.0">
                                          <p:stCondLst>
                                            <p:cond delay="0"/>
                                          </p:stCondLst>
                                        </p:cTn>
                                        <p:tgtEl>
                                          <p:spTgt spid="9">
                                            <p:graphicEl>
                                              <a:dgm id="{7F9BFEF9-9F4A-4760-B406-432065E65C09}"/>
                                            </p:graphic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9">
                                            <p:graphicEl>
                                              <a:dgm id="{7F9BFEF9-9F4A-4760-B406-432065E65C09}"/>
                                            </p:graphic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9">
                                            <p:graphicEl>
                                              <a:dgm id="{7F9BFEF9-9F4A-4760-B406-432065E65C09}"/>
                                            </p:graphic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9">
                                            <p:graphicEl>
                                              <a:dgm id="{7F9BFEF9-9F4A-4760-B406-432065E65C09}"/>
                                            </p:graphic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9">
                                            <p:graphicEl>
                                              <a:dgm id="{7F9BFEF9-9F4A-4760-B406-432065E65C09}"/>
                                            </p:graphic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9">
                                            <p:graphicEl>
                                              <a:dgm id="{7F9BFEF9-9F4A-4760-B406-432065E65C09}"/>
                                            </p:graphicEl>
                                          </p:spTgt>
                                        </p:tgtEl>
                                      </p:cBhvr>
                                      <p:to x="100000" y="60000"/>
                                    </p:animScale>
                                    <p:animScale>
                                      <p:cBhvr>
                                        <p:cTn id="80" dur="166" decel="50000">
                                          <p:stCondLst>
                                            <p:cond delay="676"/>
                                          </p:stCondLst>
                                        </p:cTn>
                                        <p:tgtEl>
                                          <p:spTgt spid="9">
                                            <p:graphicEl>
                                              <a:dgm id="{7F9BFEF9-9F4A-4760-B406-432065E65C09}"/>
                                            </p:graphicEl>
                                          </p:spTgt>
                                        </p:tgtEl>
                                      </p:cBhvr>
                                      <p:to x="100000" y="100000"/>
                                    </p:animScale>
                                    <p:animScale>
                                      <p:cBhvr>
                                        <p:cTn id="81" dur="26">
                                          <p:stCondLst>
                                            <p:cond delay="1312"/>
                                          </p:stCondLst>
                                        </p:cTn>
                                        <p:tgtEl>
                                          <p:spTgt spid="9">
                                            <p:graphicEl>
                                              <a:dgm id="{7F9BFEF9-9F4A-4760-B406-432065E65C09}"/>
                                            </p:graphicEl>
                                          </p:spTgt>
                                        </p:tgtEl>
                                      </p:cBhvr>
                                      <p:to x="100000" y="80000"/>
                                    </p:animScale>
                                    <p:animScale>
                                      <p:cBhvr>
                                        <p:cTn id="82" dur="166" decel="50000">
                                          <p:stCondLst>
                                            <p:cond delay="1338"/>
                                          </p:stCondLst>
                                        </p:cTn>
                                        <p:tgtEl>
                                          <p:spTgt spid="9">
                                            <p:graphicEl>
                                              <a:dgm id="{7F9BFEF9-9F4A-4760-B406-432065E65C09}"/>
                                            </p:graphicEl>
                                          </p:spTgt>
                                        </p:tgtEl>
                                      </p:cBhvr>
                                      <p:to x="100000" y="100000"/>
                                    </p:animScale>
                                    <p:animScale>
                                      <p:cBhvr>
                                        <p:cTn id="83" dur="26">
                                          <p:stCondLst>
                                            <p:cond delay="1642"/>
                                          </p:stCondLst>
                                        </p:cTn>
                                        <p:tgtEl>
                                          <p:spTgt spid="9">
                                            <p:graphicEl>
                                              <a:dgm id="{7F9BFEF9-9F4A-4760-B406-432065E65C09}"/>
                                            </p:graphicEl>
                                          </p:spTgt>
                                        </p:tgtEl>
                                      </p:cBhvr>
                                      <p:to x="100000" y="90000"/>
                                    </p:animScale>
                                    <p:animScale>
                                      <p:cBhvr>
                                        <p:cTn id="84" dur="166" decel="50000">
                                          <p:stCondLst>
                                            <p:cond delay="1668"/>
                                          </p:stCondLst>
                                        </p:cTn>
                                        <p:tgtEl>
                                          <p:spTgt spid="9">
                                            <p:graphicEl>
                                              <a:dgm id="{7F9BFEF9-9F4A-4760-B406-432065E65C09}"/>
                                            </p:graphicEl>
                                          </p:spTgt>
                                        </p:tgtEl>
                                      </p:cBhvr>
                                      <p:to x="100000" y="100000"/>
                                    </p:animScale>
                                    <p:animScale>
                                      <p:cBhvr>
                                        <p:cTn id="85" dur="26">
                                          <p:stCondLst>
                                            <p:cond delay="1808"/>
                                          </p:stCondLst>
                                        </p:cTn>
                                        <p:tgtEl>
                                          <p:spTgt spid="9">
                                            <p:graphicEl>
                                              <a:dgm id="{7F9BFEF9-9F4A-4760-B406-432065E65C09}"/>
                                            </p:graphicEl>
                                          </p:spTgt>
                                        </p:tgtEl>
                                      </p:cBhvr>
                                      <p:to x="100000" y="95000"/>
                                    </p:animScale>
                                    <p:animScale>
                                      <p:cBhvr>
                                        <p:cTn id="86" dur="166" decel="50000">
                                          <p:stCondLst>
                                            <p:cond delay="1834"/>
                                          </p:stCondLst>
                                        </p:cTn>
                                        <p:tgtEl>
                                          <p:spTgt spid="9">
                                            <p:graphicEl>
                                              <a:dgm id="{7F9BFEF9-9F4A-4760-B406-432065E65C09}"/>
                                            </p:graphicEl>
                                          </p:spTgt>
                                        </p:tgtEl>
                                      </p:cBhvr>
                                      <p:to x="100000" y="100000"/>
                                    </p:animScale>
                                  </p:childTnLst>
                                </p:cTn>
                              </p:par>
                              <p:par>
                                <p:cTn id="87" presetID="26" presetClass="entr" presetSubtype="0" fill="hold" grpId="0" nodeType="withEffect">
                                  <p:stCondLst>
                                    <p:cond delay="0"/>
                                  </p:stCondLst>
                                  <p:childTnLst>
                                    <p:set>
                                      <p:cBhvr>
                                        <p:cTn id="88" dur="1" fill="hold">
                                          <p:stCondLst>
                                            <p:cond delay="0"/>
                                          </p:stCondLst>
                                        </p:cTn>
                                        <p:tgtEl>
                                          <p:spTgt spid="9">
                                            <p:graphicEl>
                                              <a:dgm id="{9605206B-AFC3-4981-9C28-40B424CBFB88}"/>
                                            </p:graphicEl>
                                          </p:spTgt>
                                        </p:tgtEl>
                                        <p:attrNameLst>
                                          <p:attrName>style.visibility</p:attrName>
                                        </p:attrNameLst>
                                      </p:cBhvr>
                                      <p:to>
                                        <p:strVal val="visible"/>
                                      </p:to>
                                    </p:set>
                                    <p:animEffect transition="in" filter="wipe(down)">
                                      <p:cBhvr>
                                        <p:cTn id="89" dur="580">
                                          <p:stCondLst>
                                            <p:cond delay="0"/>
                                          </p:stCondLst>
                                        </p:cTn>
                                        <p:tgtEl>
                                          <p:spTgt spid="9">
                                            <p:graphicEl>
                                              <a:dgm id="{9605206B-AFC3-4981-9C28-40B424CBFB88}"/>
                                            </p:graphicEl>
                                          </p:spTgt>
                                        </p:tgtEl>
                                      </p:cBhvr>
                                    </p:animEffect>
                                    <p:anim calcmode="lin" valueType="num">
                                      <p:cBhvr>
                                        <p:cTn id="90" dur="1822" tmFilter="0,0; 0.14,0.36; 0.43,0.73; 0.71,0.91; 1.0,1.0">
                                          <p:stCondLst>
                                            <p:cond delay="0"/>
                                          </p:stCondLst>
                                        </p:cTn>
                                        <p:tgtEl>
                                          <p:spTgt spid="9">
                                            <p:graphicEl>
                                              <a:dgm id="{9605206B-AFC3-4981-9C28-40B424CBFB88}"/>
                                            </p:graphicEl>
                                          </p:spTgt>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9">
                                            <p:graphicEl>
                                              <a:dgm id="{9605206B-AFC3-4981-9C28-40B424CBFB88}"/>
                                            </p:graphicEl>
                                          </p:spTgt>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9">
                                            <p:graphicEl>
                                              <a:dgm id="{9605206B-AFC3-4981-9C28-40B424CBFB88}"/>
                                            </p:graphicEl>
                                          </p:spTgt>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9">
                                            <p:graphicEl>
                                              <a:dgm id="{9605206B-AFC3-4981-9C28-40B424CBFB88}"/>
                                            </p:graphicEl>
                                          </p:spTgt>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9">
                                            <p:graphicEl>
                                              <a:dgm id="{9605206B-AFC3-4981-9C28-40B424CBFB88}"/>
                                            </p:graphicEl>
                                          </p:spTgt>
                                        </p:tgtEl>
                                        <p:attrNameLst>
                                          <p:attrName>ppt_y</p:attrName>
                                        </p:attrNameLst>
                                      </p:cBhvr>
                                      <p:tavLst>
                                        <p:tav tm="0" fmla="#ppt_y-sin(pi*$)/81">
                                          <p:val>
                                            <p:fltVal val="0"/>
                                          </p:val>
                                        </p:tav>
                                        <p:tav tm="100000">
                                          <p:val>
                                            <p:fltVal val="1"/>
                                          </p:val>
                                        </p:tav>
                                      </p:tavLst>
                                    </p:anim>
                                    <p:animScale>
                                      <p:cBhvr>
                                        <p:cTn id="95" dur="26">
                                          <p:stCondLst>
                                            <p:cond delay="650"/>
                                          </p:stCondLst>
                                        </p:cTn>
                                        <p:tgtEl>
                                          <p:spTgt spid="9">
                                            <p:graphicEl>
                                              <a:dgm id="{9605206B-AFC3-4981-9C28-40B424CBFB88}"/>
                                            </p:graphicEl>
                                          </p:spTgt>
                                        </p:tgtEl>
                                      </p:cBhvr>
                                      <p:to x="100000" y="60000"/>
                                    </p:animScale>
                                    <p:animScale>
                                      <p:cBhvr>
                                        <p:cTn id="96" dur="166" decel="50000">
                                          <p:stCondLst>
                                            <p:cond delay="676"/>
                                          </p:stCondLst>
                                        </p:cTn>
                                        <p:tgtEl>
                                          <p:spTgt spid="9">
                                            <p:graphicEl>
                                              <a:dgm id="{9605206B-AFC3-4981-9C28-40B424CBFB88}"/>
                                            </p:graphicEl>
                                          </p:spTgt>
                                        </p:tgtEl>
                                      </p:cBhvr>
                                      <p:to x="100000" y="100000"/>
                                    </p:animScale>
                                    <p:animScale>
                                      <p:cBhvr>
                                        <p:cTn id="97" dur="26">
                                          <p:stCondLst>
                                            <p:cond delay="1312"/>
                                          </p:stCondLst>
                                        </p:cTn>
                                        <p:tgtEl>
                                          <p:spTgt spid="9">
                                            <p:graphicEl>
                                              <a:dgm id="{9605206B-AFC3-4981-9C28-40B424CBFB88}"/>
                                            </p:graphicEl>
                                          </p:spTgt>
                                        </p:tgtEl>
                                      </p:cBhvr>
                                      <p:to x="100000" y="80000"/>
                                    </p:animScale>
                                    <p:animScale>
                                      <p:cBhvr>
                                        <p:cTn id="98" dur="166" decel="50000">
                                          <p:stCondLst>
                                            <p:cond delay="1338"/>
                                          </p:stCondLst>
                                        </p:cTn>
                                        <p:tgtEl>
                                          <p:spTgt spid="9">
                                            <p:graphicEl>
                                              <a:dgm id="{9605206B-AFC3-4981-9C28-40B424CBFB88}"/>
                                            </p:graphicEl>
                                          </p:spTgt>
                                        </p:tgtEl>
                                      </p:cBhvr>
                                      <p:to x="100000" y="100000"/>
                                    </p:animScale>
                                    <p:animScale>
                                      <p:cBhvr>
                                        <p:cTn id="99" dur="26">
                                          <p:stCondLst>
                                            <p:cond delay="1642"/>
                                          </p:stCondLst>
                                        </p:cTn>
                                        <p:tgtEl>
                                          <p:spTgt spid="9">
                                            <p:graphicEl>
                                              <a:dgm id="{9605206B-AFC3-4981-9C28-40B424CBFB88}"/>
                                            </p:graphicEl>
                                          </p:spTgt>
                                        </p:tgtEl>
                                      </p:cBhvr>
                                      <p:to x="100000" y="90000"/>
                                    </p:animScale>
                                    <p:animScale>
                                      <p:cBhvr>
                                        <p:cTn id="100" dur="166" decel="50000">
                                          <p:stCondLst>
                                            <p:cond delay="1668"/>
                                          </p:stCondLst>
                                        </p:cTn>
                                        <p:tgtEl>
                                          <p:spTgt spid="9">
                                            <p:graphicEl>
                                              <a:dgm id="{9605206B-AFC3-4981-9C28-40B424CBFB88}"/>
                                            </p:graphicEl>
                                          </p:spTgt>
                                        </p:tgtEl>
                                      </p:cBhvr>
                                      <p:to x="100000" y="100000"/>
                                    </p:animScale>
                                    <p:animScale>
                                      <p:cBhvr>
                                        <p:cTn id="101" dur="26">
                                          <p:stCondLst>
                                            <p:cond delay="1808"/>
                                          </p:stCondLst>
                                        </p:cTn>
                                        <p:tgtEl>
                                          <p:spTgt spid="9">
                                            <p:graphicEl>
                                              <a:dgm id="{9605206B-AFC3-4981-9C28-40B424CBFB88}"/>
                                            </p:graphicEl>
                                          </p:spTgt>
                                        </p:tgtEl>
                                      </p:cBhvr>
                                      <p:to x="100000" y="95000"/>
                                    </p:animScale>
                                    <p:animScale>
                                      <p:cBhvr>
                                        <p:cTn id="102" dur="166" decel="50000">
                                          <p:stCondLst>
                                            <p:cond delay="1834"/>
                                          </p:stCondLst>
                                        </p:cTn>
                                        <p:tgtEl>
                                          <p:spTgt spid="9">
                                            <p:graphicEl>
                                              <a:dgm id="{9605206B-AFC3-4981-9C28-40B424CBFB88}"/>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4 Dikdörtgen"/>
          <p:cNvSpPr>
            <a:spLocks noChangeArrowheads="1"/>
          </p:cNvSpPr>
          <p:nvPr/>
        </p:nvSpPr>
        <p:spPr bwMode="auto">
          <a:xfrm>
            <a:off x="203200" y="698500"/>
            <a:ext cx="4238625"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tr-TR" sz="2200">
                <a:latin typeface="Comic Sans MS" pitchFamily="66" charset="0"/>
                <a:cs typeface="Times New Roman" pitchFamily="18" charset="0"/>
              </a:rPr>
              <a:t>Büro Yönetimi Alanı, hem örgütlerin istedikleri </a:t>
            </a:r>
            <a:r>
              <a:rPr lang="tr-TR" sz="2200">
                <a:solidFill>
                  <a:srgbClr val="FF0000"/>
                </a:solidFill>
                <a:latin typeface="Comic Sans MS" pitchFamily="66" charset="0"/>
                <a:cs typeface="Times New Roman" pitchFamily="18" charset="0"/>
              </a:rPr>
              <a:t>bilgi ve beceriye </a:t>
            </a:r>
            <a:r>
              <a:rPr lang="tr-TR" sz="2200">
                <a:latin typeface="Comic Sans MS" pitchFamily="66" charset="0"/>
                <a:cs typeface="Times New Roman" pitchFamily="18" charset="0"/>
              </a:rPr>
              <a:t>sahip nitelikli meslek elemanı yetiştirmekte, hem de </a:t>
            </a:r>
            <a:r>
              <a:rPr lang="tr-TR" sz="2200">
                <a:solidFill>
                  <a:srgbClr val="FF0000"/>
                </a:solidFill>
                <a:latin typeface="Comic Sans MS" pitchFamily="66" charset="0"/>
                <a:cs typeface="Times New Roman" pitchFamily="18" charset="0"/>
              </a:rPr>
              <a:t>profesyonel </a:t>
            </a:r>
            <a:r>
              <a:rPr lang="tr-TR" sz="2200">
                <a:latin typeface="Comic Sans MS" pitchFamily="66" charset="0"/>
                <a:cs typeface="Times New Roman" pitchFamily="18" charset="0"/>
              </a:rPr>
              <a:t>sekreterlik ve </a:t>
            </a:r>
            <a:r>
              <a:rPr lang="tr-TR" sz="2200">
                <a:solidFill>
                  <a:srgbClr val="FF0000"/>
                </a:solidFill>
                <a:latin typeface="Comic Sans MS" pitchFamily="66" charset="0"/>
                <a:cs typeface="Times New Roman" pitchFamily="18" charset="0"/>
              </a:rPr>
              <a:t>yönetici asistanlığı </a:t>
            </a:r>
            <a:r>
              <a:rPr lang="tr-TR" sz="2200">
                <a:latin typeface="Comic Sans MS" pitchFamily="66" charset="0"/>
                <a:cs typeface="Times New Roman" pitchFamily="18" charset="0"/>
              </a:rPr>
              <a:t>mesleğinin klasik sekreterlik kavramının dışında yeni boyutlar kazanarak gelişmesinde önemli rol oynamaktadır.</a:t>
            </a:r>
          </a:p>
        </p:txBody>
      </p:sp>
      <p:pic>
        <p:nvPicPr>
          <p:cNvPr id="6" name="5 Resim" descr="başbakablık ab genel sekreterliği.jpg"/>
          <p:cNvPicPr>
            <a:picLocks noChangeAspect="1"/>
          </p:cNvPicPr>
          <p:nvPr/>
        </p:nvPicPr>
        <p:blipFill>
          <a:blip r:embed="rId2">
            <a:lum contrast="20000"/>
          </a:blip>
          <a:stretch>
            <a:fillRect/>
          </a:stretch>
        </p:blipFill>
        <p:spPr>
          <a:xfrm>
            <a:off x="4586288" y="522288"/>
            <a:ext cx="4186237" cy="58483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3 Metin kutusu"/>
          <p:cNvSpPr txBox="1">
            <a:spLocks noChangeArrowheads="1"/>
          </p:cNvSpPr>
          <p:nvPr/>
        </p:nvSpPr>
        <p:spPr bwMode="auto">
          <a:xfrm>
            <a:off x="885825" y="279400"/>
            <a:ext cx="6518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3200" b="1" i="1">
                <a:solidFill>
                  <a:srgbClr val="FF0000"/>
                </a:solidFill>
                <a:latin typeface="Calibri" pitchFamily="34" charset="0"/>
              </a:rPr>
              <a:t>Bu bölümde kazanacaklarınız;</a:t>
            </a:r>
          </a:p>
        </p:txBody>
      </p:sp>
      <p:sp>
        <p:nvSpPr>
          <p:cNvPr id="5" name="4 Dikdörtgen"/>
          <p:cNvSpPr/>
          <p:nvPr/>
        </p:nvSpPr>
        <p:spPr>
          <a:xfrm>
            <a:off x="249378" y="2939072"/>
            <a:ext cx="8714516" cy="4493538"/>
          </a:xfrm>
          <a:prstGeom prst="rect">
            <a:avLst/>
          </a:prstGeom>
        </p:spPr>
        <p:txBody>
          <a:bodyPr numCol="2">
            <a:spAutoFit/>
          </a:bodyPr>
          <a:lstStyle/>
          <a:p>
            <a:pPr fontAlgn="auto">
              <a:spcBef>
                <a:spcPts val="0"/>
              </a:spcBef>
              <a:spcAft>
                <a:spcPts val="0"/>
              </a:spcAft>
              <a:buFontTx/>
              <a:buBlip>
                <a:blip r:embed="rId2"/>
              </a:buBlip>
              <a:defRPr/>
            </a:pPr>
            <a:r>
              <a:rPr lang="tr-TR" sz="2200" dirty="0">
                <a:latin typeface="Times New Roman" pitchFamily="18" charset="0"/>
                <a:cs typeface="Times New Roman" pitchFamily="18" charset="0"/>
              </a:rPr>
              <a:t>11. Sınıf Meslek Dersleri (15 Saat)</a:t>
            </a:r>
          </a:p>
          <a:p>
            <a:pPr lvl="1" fontAlgn="auto">
              <a:spcBef>
                <a:spcPts val="0"/>
              </a:spcBef>
              <a:spcAft>
                <a:spcPts val="0"/>
              </a:spcAft>
              <a:buFontTx/>
              <a:buBlip>
                <a:blip r:embed="rId2"/>
              </a:buBlip>
              <a:defRPr/>
            </a:pPr>
            <a:r>
              <a:rPr lang="tr-TR" sz="2200" dirty="0">
                <a:solidFill>
                  <a:srgbClr val="FF0000"/>
                </a:solidFill>
                <a:latin typeface="Times New Roman" pitchFamily="18" charset="0"/>
                <a:cs typeface="Times New Roman" pitchFamily="18" charset="0"/>
              </a:rPr>
              <a:t>Organizasyon</a:t>
            </a:r>
          </a:p>
          <a:p>
            <a:pPr lvl="1" fontAlgn="auto">
              <a:spcBef>
                <a:spcPts val="0"/>
              </a:spcBef>
              <a:spcAft>
                <a:spcPts val="0"/>
              </a:spcAft>
              <a:buFontTx/>
              <a:buBlip>
                <a:blip r:embed="rId2"/>
              </a:buBlip>
              <a:defRPr/>
            </a:pPr>
            <a:r>
              <a:rPr lang="tr-TR" sz="2200" dirty="0">
                <a:solidFill>
                  <a:srgbClr val="FF0000"/>
                </a:solidFill>
                <a:latin typeface="Times New Roman" pitchFamily="18" charset="0"/>
                <a:cs typeface="Times New Roman" pitchFamily="18" charset="0"/>
              </a:rPr>
              <a:t>Dosyalama ve Arşivleme</a:t>
            </a:r>
          </a:p>
          <a:p>
            <a:pPr lvl="1" fontAlgn="auto">
              <a:spcBef>
                <a:spcPts val="0"/>
              </a:spcBef>
              <a:spcAft>
                <a:spcPts val="0"/>
              </a:spcAft>
              <a:buFontTx/>
              <a:buBlip>
                <a:blip r:embed="rId2"/>
              </a:buBlip>
              <a:defRPr/>
            </a:pPr>
            <a:r>
              <a:rPr lang="tr-TR" sz="2200" dirty="0">
                <a:solidFill>
                  <a:srgbClr val="FF0000"/>
                </a:solidFill>
                <a:latin typeface="Times New Roman" pitchFamily="18" charset="0"/>
                <a:cs typeface="Times New Roman" pitchFamily="18" charset="0"/>
              </a:rPr>
              <a:t>Kişiler Arası İletişim</a:t>
            </a:r>
          </a:p>
          <a:p>
            <a:pPr lvl="1" fontAlgn="auto">
              <a:spcBef>
                <a:spcPts val="0"/>
              </a:spcBef>
              <a:spcAft>
                <a:spcPts val="0"/>
              </a:spcAft>
              <a:buFontTx/>
              <a:buBlip>
                <a:blip r:embed="rId2"/>
              </a:buBlip>
              <a:defRPr/>
            </a:pPr>
            <a:r>
              <a:rPr lang="tr-TR" sz="2200" dirty="0">
                <a:solidFill>
                  <a:srgbClr val="FF0000"/>
                </a:solidFill>
                <a:latin typeface="Times New Roman" pitchFamily="18" charset="0"/>
                <a:cs typeface="Times New Roman" pitchFamily="18" charset="0"/>
              </a:rPr>
              <a:t>Bilgisayarda Hızlı Klavye Kullanımı (F)</a:t>
            </a:r>
          </a:p>
          <a:p>
            <a:pPr lvl="1" fontAlgn="auto">
              <a:spcBef>
                <a:spcPts val="0"/>
              </a:spcBef>
              <a:spcAft>
                <a:spcPts val="0"/>
              </a:spcAft>
              <a:buFontTx/>
              <a:buBlip>
                <a:blip r:embed="rId2"/>
              </a:buBlip>
              <a:defRPr/>
            </a:pPr>
            <a:r>
              <a:rPr lang="tr-TR" sz="2200" dirty="0">
                <a:solidFill>
                  <a:srgbClr val="FF0000"/>
                </a:solidFill>
                <a:latin typeface="Times New Roman" pitchFamily="18" charset="0"/>
                <a:cs typeface="Times New Roman" pitchFamily="18" charset="0"/>
              </a:rPr>
              <a:t>Yazışma (*)</a:t>
            </a:r>
          </a:p>
          <a:p>
            <a:pPr lvl="1" fontAlgn="auto">
              <a:spcBef>
                <a:spcPts val="0"/>
              </a:spcBef>
              <a:spcAft>
                <a:spcPts val="0"/>
              </a:spcAft>
              <a:buFontTx/>
              <a:buBlip>
                <a:blip r:embed="rId2"/>
              </a:buBlip>
              <a:defRPr/>
            </a:pPr>
            <a:r>
              <a:rPr lang="tr-TR" sz="2200" dirty="0">
                <a:solidFill>
                  <a:srgbClr val="FF0000"/>
                </a:solidFill>
                <a:latin typeface="Times New Roman" pitchFamily="18" charset="0"/>
                <a:cs typeface="Times New Roman" pitchFamily="18" charset="0"/>
              </a:rPr>
              <a:t>Ticari Hesaplamalar</a:t>
            </a:r>
          </a:p>
          <a:p>
            <a:pPr lvl="1" fontAlgn="auto">
              <a:spcBef>
                <a:spcPts val="0"/>
              </a:spcBef>
              <a:spcAft>
                <a:spcPts val="0"/>
              </a:spcAft>
              <a:buFontTx/>
              <a:buBlip>
                <a:blip r:embed="rId2"/>
              </a:buBlip>
              <a:defRPr/>
            </a:pPr>
            <a:endParaRPr lang="tr-TR" sz="2200" dirty="0">
              <a:latin typeface="Times New Roman" pitchFamily="18" charset="0"/>
              <a:cs typeface="Times New Roman" pitchFamily="18" charset="0"/>
            </a:endParaRPr>
          </a:p>
          <a:p>
            <a:pPr lvl="1" fontAlgn="auto">
              <a:spcBef>
                <a:spcPts val="0"/>
              </a:spcBef>
              <a:spcAft>
                <a:spcPts val="0"/>
              </a:spcAft>
              <a:buFontTx/>
              <a:buBlip>
                <a:blip r:embed="rId2"/>
              </a:buBlip>
              <a:defRPr/>
            </a:pPr>
            <a:endParaRPr lang="tr-TR" sz="2200" dirty="0">
              <a:latin typeface="Times New Roman" pitchFamily="18" charset="0"/>
              <a:cs typeface="Times New Roman" pitchFamily="18" charset="0"/>
            </a:endParaRPr>
          </a:p>
          <a:p>
            <a:pPr lvl="1" fontAlgn="auto">
              <a:spcBef>
                <a:spcPts val="0"/>
              </a:spcBef>
              <a:spcAft>
                <a:spcPts val="0"/>
              </a:spcAft>
              <a:buFontTx/>
              <a:buBlip>
                <a:blip r:embed="rId2"/>
              </a:buBlip>
              <a:defRPr/>
            </a:pPr>
            <a:endParaRPr lang="tr-TR" sz="2200" dirty="0">
              <a:latin typeface="Times New Roman" pitchFamily="18" charset="0"/>
              <a:cs typeface="Times New Roman" pitchFamily="18" charset="0"/>
            </a:endParaRPr>
          </a:p>
          <a:p>
            <a:pPr lvl="1" fontAlgn="auto">
              <a:spcBef>
                <a:spcPts val="0"/>
              </a:spcBef>
              <a:spcAft>
                <a:spcPts val="0"/>
              </a:spcAft>
              <a:buFontTx/>
              <a:buBlip>
                <a:blip r:embed="rId2"/>
              </a:buBlip>
              <a:defRPr/>
            </a:pPr>
            <a:endParaRPr lang="tr-TR" sz="2200" dirty="0">
              <a:latin typeface="Times New Roman" pitchFamily="18" charset="0"/>
              <a:cs typeface="Times New Roman" pitchFamily="18" charset="0"/>
            </a:endParaRPr>
          </a:p>
          <a:p>
            <a:pPr lvl="1" fontAlgn="auto">
              <a:spcBef>
                <a:spcPts val="0"/>
              </a:spcBef>
              <a:spcAft>
                <a:spcPts val="0"/>
              </a:spcAft>
              <a:buFontTx/>
              <a:buBlip>
                <a:blip r:embed="rId2"/>
              </a:buBlip>
              <a:defRPr/>
            </a:pPr>
            <a:endParaRPr lang="tr-TR" sz="2200" dirty="0">
              <a:latin typeface="Times New Roman" pitchFamily="18" charset="0"/>
              <a:cs typeface="Times New Roman" pitchFamily="18" charset="0"/>
            </a:endParaRPr>
          </a:p>
          <a:p>
            <a:pPr lvl="1" fontAlgn="auto">
              <a:spcBef>
                <a:spcPts val="0"/>
              </a:spcBef>
              <a:spcAft>
                <a:spcPts val="0"/>
              </a:spcAft>
              <a:defRPr/>
            </a:pPr>
            <a:endParaRPr lang="tr-TR" sz="2200" dirty="0">
              <a:latin typeface="Times New Roman" pitchFamily="18" charset="0"/>
              <a:cs typeface="Times New Roman" pitchFamily="18" charset="0"/>
            </a:endParaRPr>
          </a:p>
          <a:p>
            <a:pPr lvl="1" fontAlgn="auto">
              <a:spcBef>
                <a:spcPts val="0"/>
              </a:spcBef>
              <a:spcAft>
                <a:spcPts val="0"/>
              </a:spcAft>
              <a:buFontTx/>
              <a:buBlip>
                <a:blip r:embed="rId2"/>
              </a:buBlip>
              <a:defRPr/>
            </a:pPr>
            <a:r>
              <a:rPr lang="tr-TR" sz="2200" dirty="0">
                <a:latin typeface="Times New Roman" pitchFamily="18" charset="0"/>
                <a:cs typeface="Times New Roman" pitchFamily="18" charset="0"/>
              </a:rPr>
              <a:t>Halkla İlişkiler</a:t>
            </a:r>
          </a:p>
          <a:p>
            <a:pPr lvl="1" fontAlgn="auto">
              <a:spcBef>
                <a:spcPts val="0"/>
              </a:spcBef>
              <a:spcAft>
                <a:spcPts val="0"/>
              </a:spcAft>
              <a:buFontTx/>
              <a:buBlip>
                <a:blip r:embed="rId2"/>
              </a:buBlip>
              <a:defRPr/>
            </a:pPr>
            <a:r>
              <a:rPr lang="tr-TR" sz="2200" dirty="0">
                <a:latin typeface="Times New Roman" pitchFamily="18" charset="0"/>
                <a:cs typeface="Times New Roman" pitchFamily="18" charset="0"/>
              </a:rPr>
              <a:t>Sunum </a:t>
            </a:r>
          </a:p>
          <a:p>
            <a:pPr lvl="1" fontAlgn="auto">
              <a:spcBef>
                <a:spcPts val="0"/>
              </a:spcBef>
              <a:spcAft>
                <a:spcPts val="0"/>
              </a:spcAft>
              <a:buFontTx/>
              <a:buBlip>
                <a:blip r:embed="rId2"/>
              </a:buBlip>
              <a:defRPr/>
            </a:pPr>
            <a:r>
              <a:rPr lang="tr-TR" sz="2200" dirty="0">
                <a:latin typeface="Times New Roman" pitchFamily="18" charset="0"/>
                <a:cs typeface="Times New Roman" pitchFamily="18" charset="0"/>
              </a:rPr>
              <a:t>Ürün ve Hizmet Tanıtımı</a:t>
            </a:r>
          </a:p>
          <a:p>
            <a:pPr lvl="1" fontAlgn="auto">
              <a:spcBef>
                <a:spcPts val="0"/>
              </a:spcBef>
              <a:spcAft>
                <a:spcPts val="0"/>
              </a:spcAft>
              <a:buFontTx/>
              <a:buBlip>
                <a:blip r:embed="rId2"/>
              </a:buBlip>
              <a:defRPr/>
            </a:pPr>
            <a:r>
              <a:rPr lang="tr-TR" sz="2200" dirty="0">
                <a:latin typeface="Times New Roman" pitchFamily="18" charset="0"/>
                <a:cs typeface="Times New Roman" pitchFamily="18" charset="0"/>
              </a:rPr>
              <a:t>Web Programı</a:t>
            </a:r>
          </a:p>
          <a:p>
            <a:pPr lvl="1" fontAlgn="auto">
              <a:spcBef>
                <a:spcPts val="0"/>
              </a:spcBef>
              <a:spcAft>
                <a:spcPts val="0"/>
              </a:spcAft>
              <a:buFontTx/>
              <a:buBlip>
                <a:blip r:embed="rId2"/>
              </a:buBlip>
              <a:defRPr/>
            </a:pPr>
            <a:r>
              <a:rPr lang="tr-TR" sz="2200" dirty="0">
                <a:latin typeface="Times New Roman" pitchFamily="18" charset="0"/>
                <a:cs typeface="Times New Roman" pitchFamily="18" charset="0"/>
              </a:rPr>
              <a:t>Tasarım Programları</a:t>
            </a:r>
          </a:p>
          <a:p>
            <a:pPr lvl="1" fontAlgn="auto">
              <a:spcBef>
                <a:spcPts val="0"/>
              </a:spcBef>
              <a:spcAft>
                <a:spcPts val="0"/>
              </a:spcAft>
              <a:buFontTx/>
              <a:buBlip>
                <a:blip r:embed="rId2"/>
              </a:buBlip>
              <a:defRPr/>
            </a:pPr>
            <a:r>
              <a:rPr lang="tr-TR" sz="2200" dirty="0">
                <a:latin typeface="Times New Roman" pitchFamily="18" charset="0"/>
                <a:cs typeface="Times New Roman" pitchFamily="18" charset="0"/>
              </a:rPr>
              <a:t>Veri Tabanı Programı</a:t>
            </a:r>
          </a:p>
          <a:p>
            <a:pPr lvl="1" fontAlgn="auto">
              <a:spcBef>
                <a:spcPts val="0"/>
              </a:spcBef>
              <a:spcAft>
                <a:spcPts val="0"/>
              </a:spcAft>
              <a:buFontTx/>
              <a:buBlip>
                <a:blip r:embed="rId2"/>
              </a:buBlip>
              <a:defRPr/>
            </a:pPr>
            <a:r>
              <a:rPr lang="tr-TR" sz="2200" dirty="0">
                <a:latin typeface="Times New Roman" pitchFamily="18" charset="0"/>
                <a:cs typeface="Times New Roman" pitchFamily="18" charset="0"/>
              </a:rPr>
              <a:t>Girişimcilik ve İşletme Yönetimi</a:t>
            </a:r>
          </a:p>
          <a:p>
            <a:pPr lvl="1" fontAlgn="auto">
              <a:spcBef>
                <a:spcPts val="0"/>
              </a:spcBef>
              <a:spcAft>
                <a:spcPts val="0"/>
              </a:spcAft>
              <a:buFontTx/>
              <a:buBlip>
                <a:blip r:embed="rId2"/>
              </a:buBlip>
              <a:defRPr/>
            </a:pPr>
            <a:r>
              <a:rPr lang="tr-TR" sz="2200" dirty="0">
                <a:latin typeface="Times New Roman" pitchFamily="18" charset="0"/>
                <a:cs typeface="Times New Roman" pitchFamily="18" charset="0"/>
              </a:rPr>
              <a:t>2. Yabancı Dil</a:t>
            </a:r>
          </a:p>
          <a:p>
            <a:pPr lvl="1" fontAlgn="auto">
              <a:spcBef>
                <a:spcPts val="0"/>
              </a:spcBef>
              <a:spcAft>
                <a:spcPts val="0"/>
              </a:spcAft>
              <a:defRPr/>
            </a:pPr>
            <a:endParaRPr lang="tr-TR" sz="2200" dirty="0">
              <a:latin typeface="Times New Roman" pitchFamily="18" charset="0"/>
              <a:cs typeface="Times New Roman" pitchFamily="18" charset="0"/>
            </a:endParaRPr>
          </a:p>
          <a:p>
            <a:pPr fontAlgn="auto">
              <a:spcBef>
                <a:spcPts val="0"/>
              </a:spcBef>
              <a:spcAft>
                <a:spcPts val="0"/>
              </a:spcAft>
              <a:buFontTx/>
              <a:buBlip>
                <a:blip r:embed="rId2"/>
              </a:buBlip>
              <a:defRPr/>
            </a:pPr>
            <a:endParaRPr lang="tr-TR" sz="2200" dirty="0">
              <a:latin typeface="Times New Roman" pitchFamily="18" charset="0"/>
              <a:cs typeface="Times New Roman" pitchFamily="18" charset="0"/>
            </a:endParaRPr>
          </a:p>
          <a:p>
            <a:pPr algn="just" fontAlgn="auto">
              <a:spcBef>
                <a:spcPts val="0"/>
              </a:spcBef>
              <a:spcAft>
                <a:spcPts val="0"/>
              </a:spcAft>
              <a:defRPr/>
            </a:pPr>
            <a:endParaRPr lang="tr-TR" sz="2200" dirty="0">
              <a:latin typeface="Times New Roman" pitchFamily="18" charset="0"/>
              <a:cs typeface="Times New Roman" pitchFamily="18" charset="0"/>
            </a:endParaRPr>
          </a:p>
        </p:txBody>
      </p:sp>
      <p:sp>
        <p:nvSpPr>
          <p:cNvPr id="4" name="3 Dikdörtgen"/>
          <p:cNvSpPr/>
          <p:nvPr/>
        </p:nvSpPr>
        <p:spPr>
          <a:xfrm>
            <a:off x="249238" y="863600"/>
            <a:ext cx="8443912" cy="2124075"/>
          </a:xfrm>
          <a:prstGeom prst="rect">
            <a:avLst/>
          </a:prstGeom>
        </p:spPr>
        <p:txBody>
          <a:bodyPr>
            <a:spAutoFit/>
          </a:bodyPr>
          <a:lstStyle/>
          <a:p>
            <a:pPr fontAlgn="auto">
              <a:spcBef>
                <a:spcPts val="0"/>
              </a:spcBef>
              <a:spcAft>
                <a:spcPts val="0"/>
              </a:spcAft>
              <a:buFontTx/>
              <a:buBlip>
                <a:blip r:embed="rId2"/>
              </a:buBlip>
              <a:defRPr/>
            </a:pPr>
            <a:r>
              <a:rPr lang="tr-TR" sz="2200" dirty="0">
                <a:solidFill>
                  <a:schemeClr val="tx1">
                    <a:lumMod val="95000"/>
                    <a:lumOff val="5000"/>
                  </a:schemeClr>
                </a:solidFill>
                <a:latin typeface="Times New Roman" pitchFamily="18" charset="0"/>
                <a:cs typeface="Times New Roman" pitchFamily="18" charset="0"/>
              </a:rPr>
              <a:t>10. Sınıf Meslek Dersleri (14 Saat)</a:t>
            </a:r>
          </a:p>
          <a:p>
            <a:pPr lvl="1" fontAlgn="auto">
              <a:spcBef>
                <a:spcPts val="0"/>
              </a:spcBef>
              <a:spcAft>
                <a:spcPts val="0"/>
              </a:spcAft>
              <a:buFontTx/>
              <a:buBlip>
                <a:blip r:embed="rId2"/>
              </a:buBlip>
              <a:defRPr/>
            </a:pPr>
            <a:r>
              <a:rPr lang="tr-TR" sz="2200" dirty="0">
                <a:solidFill>
                  <a:schemeClr val="tx1">
                    <a:lumMod val="95000"/>
                    <a:lumOff val="5000"/>
                  </a:schemeClr>
                </a:solidFill>
                <a:latin typeface="Times New Roman" pitchFamily="18" charset="0"/>
                <a:cs typeface="Times New Roman" pitchFamily="18" charset="0"/>
              </a:rPr>
              <a:t>İletişim Teknikleri</a:t>
            </a:r>
          </a:p>
          <a:p>
            <a:pPr lvl="1" fontAlgn="auto">
              <a:spcBef>
                <a:spcPts val="0"/>
              </a:spcBef>
              <a:spcAft>
                <a:spcPts val="0"/>
              </a:spcAft>
              <a:buFontTx/>
              <a:buBlip>
                <a:blip r:embed="rId2"/>
              </a:buBlip>
              <a:defRPr/>
            </a:pPr>
            <a:r>
              <a:rPr lang="tr-TR" sz="2200" dirty="0">
                <a:solidFill>
                  <a:schemeClr val="tx1">
                    <a:lumMod val="95000"/>
                    <a:lumOff val="5000"/>
                  </a:schemeClr>
                </a:solidFill>
                <a:latin typeface="Times New Roman" pitchFamily="18" charset="0"/>
                <a:cs typeface="Times New Roman" pitchFamily="18" charset="0"/>
              </a:rPr>
              <a:t>Büro Hizmetleri</a:t>
            </a:r>
          </a:p>
          <a:p>
            <a:pPr lvl="1" fontAlgn="auto">
              <a:spcBef>
                <a:spcPts val="0"/>
              </a:spcBef>
              <a:spcAft>
                <a:spcPts val="0"/>
              </a:spcAft>
              <a:buFontTx/>
              <a:buBlip>
                <a:blip r:embed="rId2"/>
              </a:buBlip>
              <a:defRPr/>
            </a:pPr>
            <a:r>
              <a:rPr lang="tr-TR" sz="2200" dirty="0">
                <a:solidFill>
                  <a:schemeClr val="tx1">
                    <a:lumMod val="95000"/>
                    <a:lumOff val="5000"/>
                  </a:schemeClr>
                </a:solidFill>
                <a:latin typeface="Times New Roman" pitchFamily="18" charset="0"/>
                <a:cs typeface="Times New Roman" pitchFamily="18" charset="0"/>
              </a:rPr>
              <a:t>Diksiyon</a:t>
            </a:r>
          </a:p>
          <a:p>
            <a:pPr lvl="1" fontAlgn="auto">
              <a:spcBef>
                <a:spcPts val="0"/>
              </a:spcBef>
              <a:spcAft>
                <a:spcPts val="0"/>
              </a:spcAft>
              <a:buFontTx/>
              <a:buBlip>
                <a:blip r:embed="rId2"/>
              </a:buBlip>
              <a:defRPr/>
            </a:pPr>
            <a:r>
              <a:rPr lang="tr-TR" sz="2200" dirty="0">
                <a:solidFill>
                  <a:schemeClr val="tx1">
                    <a:lumMod val="95000"/>
                    <a:lumOff val="5000"/>
                  </a:schemeClr>
                </a:solidFill>
                <a:latin typeface="Times New Roman" pitchFamily="18" charset="0"/>
                <a:cs typeface="Times New Roman" pitchFamily="18" charset="0"/>
              </a:rPr>
              <a:t>Bilgisayarda Ofis Programları</a:t>
            </a:r>
          </a:p>
          <a:p>
            <a:pPr lvl="1" fontAlgn="auto">
              <a:spcBef>
                <a:spcPts val="0"/>
              </a:spcBef>
              <a:spcAft>
                <a:spcPts val="0"/>
              </a:spcAft>
              <a:buFontTx/>
              <a:buBlip>
                <a:blip r:embed="rId2"/>
              </a:buBlip>
              <a:defRPr/>
            </a:pPr>
            <a:r>
              <a:rPr lang="tr-TR" sz="2200" dirty="0">
                <a:solidFill>
                  <a:schemeClr val="tx1">
                    <a:lumMod val="95000"/>
                    <a:lumOff val="5000"/>
                  </a:schemeClr>
                </a:solidFill>
                <a:latin typeface="Times New Roman" pitchFamily="18" charset="0"/>
                <a:cs typeface="Times New Roman" pitchFamily="18" charset="0"/>
              </a:rPr>
              <a:t>Bilgisayarda Klavye Kullanımı (F) (*)</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7" presetClass="entr" presetSubtype="8" fill="hold" grpId="0"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7" presetClass="entr" presetSubtype="8" fill="hold" grpId="0"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7" presetClass="entr" presetSubtype="8" fill="hold" grpId="0"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7" presetClass="entr" presetSubtype="8"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7" presetClass="entr" presetSubtype="8" fill="hold" grpId="0" nodeType="after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additive="base">
                                        <p:cTn id="32"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3 Resim" descr="5193_8116.jpg"/>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Dikdörtgen"/>
          <p:cNvSpPr>
            <a:spLocks noChangeArrowheads="1"/>
          </p:cNvSpPr>
          <p:nvPr/>
        </p:nvSpPr>
        <p:spPr bwMode="auto">
          <a:xfrm>
            <a:off x="593725" y="682625"/>
            <a:ext cx="7997825" cy="708025"/>
          </a:xfrm>
          <a:prstGeom prst="rect">
            <a:avLst/>
          </a:prstGeom>
          <a:noFill/>
          <a:ln w="9525">
            <a:noFill/>
            <a:miter lim="800000"/>
            <a:headEnd/>
            <a:tailEnd/>
          </a:ln>
        </p:spPr>
        <p:txBody>
          <a:bodyPr>
            <a:spAutoFit/>
          </a:bodyPr>
          <a:lstStyle/>
          <a:p>
            <a:pPr>
              <a:defRPr/>
            </a:pPr>
            <a:r>
              <a:rPr lang="tr-TR" sz="2000" dirty="0">
                <a:solidFill>
                  <a:schemeClr val="bg1"/>
                </a:solidFill>
              </a:rPr>
              <a:t>     </a:t>
            </a:r>
            <a:r>
              <a:rPr lang="tr-TR" sz="2000" dirty="0">
                <a:solidFill>
                  <a:schemeClr val="tx1">
                    <a:lumMod val="95000"/>
                    <a:lumOff val="5000"/>
                  </a:schemeClr>
                </a:solidFill>
              </a:rPr>
              <a:t>Bilgi toplumunun önce bilgiyle sonra beceriyle var olduğunu anlatan </a:t>
            </a:r>
            <a:r>
              <a:rPr lang="tr-TR" sz="2000" dirty="0">
                <a:solidFill>
                  <a:srgbClr val="FF0000"/>
                </a:solidFill>
              </a:rPr>
              <a:t>Prof. Dr. Özcan</a:t>
            </a:r>
            <a:r>
              <a:rPr lang="tr-TR" sz="2000" dirty="0">
                <a:solidFill>
                  <a:schemeClr val="tx1">
                    <a:lumMod val="95000"/>
                    <a:lumOff val="5000"/>
                  </a:schemeClr>
                </a:solidFill>
              </a:rPr>
              <a:t>, şöyle konuştu</a:t>
            </a:r>
          </a:p>
        </p:txBody>
      </p:sp>
      <p:sp>
        <p:nvSpPr>
          <p:cNvPr id="3" name="2 Dikdörtgen"/>
          <p:cNvSpPr>
            <a:spLocks noChangeArrowheads="1"/>
          </p:cNvSpPr>
          <p:nvPr/>
        </p:nvSpPr>
        <p:spPr bwMode="auto">
          <a:xfrm>
            <a:off x="627063" y="1598613"/>
            <a:ext cx="788987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t>   "Sadece iller, ilçeler arası rekabet değil ülkelerarası rekabete dayanabilecek gerekli bilgi, beceri ve donanıma sahip olacak gençler yetiştirmeliyiz. Bizler uzaktan baktığımız zaman sadece </a:t>
            </a:r>
            <a:r>
              <a:rPr lang="tr-TR" b="1" i="1">
                <a:solidFill>
                  <a:srgbClr val="FF0000"/>
                </a:solidFill>
              </a:rPr>
              <a:t>Everest</a:t>
            </a:r>
            <a:r>
              <a:rPr lang="tr-TR"/>
              <a:t> tepesini görüyoruz. 8 bin metre yüksekliğiyle dimdik ayakta. Pek çoğumuz farkında değil, o 8 bin 800 metrelik Everest tepesi etrafındaki yüzlerce 7 bin, 6 bin, 5 bin metre yüksekliğindeki dağlar sayesinde ayakta durabiliyor. Ama onlar görülmüyorlar. </a:t>
            </a:r>
            <a:r>
              <a:rPr lang="tr-TR" b="1">
                <a:solidFill>
                  <a:srgbClr val="FF0000"/>
                </a:solidFill>
              </a:rPr>
              <a:t>Asıl 8 bin 800'ü ayakta tutan o kahramanlar, o isimleri ya da görüntüleri pek aksetmeyen dağlar</a:t>
            </a:r>
            <a:r>
              <a:rPr lang="tr-TR">
                <a:solidFill>
                  <a:srgbClr val="FF0000"/>
                </a:solidFill>
              </a:rPr>
              <a:t>. </a:t>
            </a:r>
            <a:r>
              <a:rPr lang="tr-TR" i="1">
                <a:solidFill>
                  <a:srgbClr val="FF0000"/>
                </a:solidFill>
              </a:rPr>
              <a:t>Büro yönetimi ve sekreterlik yani vitrine çıkmayan ekibimiz aslında bizim hayatımızın başarısının belki de temel aktörleri.</a:t>
            </a:r>
            <a:r>
              <a:rPr lang="tr-TR" i="1"/>
              <a:t> </a:t>
            </a:r>
            <a:r>
              <a:rPr lang="tr-TR"/>
              <a:t>İşte böyle bir kadronun gerekli bilgi, beceri donanımının yanı sıra aynı zamanda da değerler yüklenmeli. Çünkü daha işin başında sırdaşlık ile başlıyor. Sır tutacak, emanete sahip olacak, yalan söylemeyecek, verdiği sözde duracak ve kendisine güvenenleri mahcup etmeyecek, bir anlamda kendi özel hayatını kurumunun başarısı için belki de terk edebilecek kahramanlar yetiştirmek. Bu topraklar, ülkede yaşayan herkesin toprakları ve herkesin bu topraklara karşı vazifesi var." </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90">
                                          <p:stCondLst>
                                            <p:cond delay="0"/>
                                          </p:stCondLst>
                                        </p:cTn>
                                        <p:tgtEl>
                                          <p:spTgt spid="2"/>
                                        </p:tgtEl>
                                      </p:cBhvr>
                                    </p:animEffect>
                                    <p:anim calcmode="lin" valueType="num">
                                      <p:cBhvr>
                                        <p:cTn id="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gtEl>
                                      </p:cBhvr>
                                      <p:to x="100000" y="60000"/>
                                    </p:animScale>
                                    <p:animScale>
                                      <p:cBhvr>
                                        <p:cTn id="14" dur="83" decel="50000">
                                          <p:stCondLst>
                                            <p:cond delay="338"/>
                                          </p:stCondLst>
                                        </p:cTn>
                                        <p:tgtEl>
                                          <p:spTgt spid="2"/>
                                        </p:tgtEl>
                                      </p:cBhvr>
                                      <p:to x="100000" y="100000"/>
                                    </p:animScale>
                                    <p:animScale>
                                      <p:cBhvr>
                                        <p:cTn id="15" dur="13">
                                          <p:stCondLst>
                                            <p:cond delay="656"/>
                                          </p:stCondLst>
                                        </p:cTn>
                                        <p:tgtEl>
                                          <p:spTgt spid="2"/>
                                        </p:tgtEl>
                                      </p:cBhvr>
                                      <p:to x="100000" y="80000"/>
                                    </p:animScale>
                                    <p:animScale>
                                      <p:cBhvr>
                                        <p:cTn id="16" dur="83" decel="50000">
                                          <p:stCondLst>
                                            <p:cond delay="669"/>
                                          </p:stCondLst>
                                        </p:cTn>
                                        <p:tgtEl>
                                          <p:spTgt spid="2"/>
                                        </p:tgtEl>
                                      </p:cBhvr>
                                      <p:to x="100000" y="100000"/>
                                    </p:animScale>
                                    <p:animScale>
                                      <p:cBhvr>
                                        <p:cTn id="17" dur="13">
                                          <p:stCondLst>
                                            <p:cond delay="821"/>
                                          </p:stCondLst>
                                        </p:cTn>
                                        <p:tgtEl>
                                          <p:spTgt spid="2"/>
                                        </p:tgtEl>
                                      </p:cBhvr>
                                      <p:to x="100000" y="90000"/>
                                    </p:animScale>
                                    <p:animScale>
                                      <p:cBhvr>
                                        <p:cTn id="18" dur="83" decel="50000">
                                          <p:stCondLst>
                                            <p:cond delay="834"/>
                                          </p:stCondLst>
                                        </p:cTn>
                                        <p:tgtEl>
                                          <p:spTgt spid="2"/>
                                        </p:tgtEl>
                                      </p:cBhvr>
                                      <p:to x="100000" y="100000"/>
                                    </p:animScale>
                                    <p:animScale>
                                      <p:cBhvr>
                                        <p:cTn id="19" dur="13">
                                          <p:stCondLst>
                                            <p:cond delay="904"/>
                                          </p:stCondLst>
                                        </p:cTn>
                                        <p:tgtEl>
                                          <p:spTgt spid="2"/>
                                        </p:tgtEl>
                                      </p:cBhvr>
                                      <p:to x="100000" y="95000"/>
                                    </p:animScale>
                                    <p:animScale>
                                      <p:cBhvr>
                                        <p:cTn id="20" dur="83" decel="50000">
                                          <p:stCondLst>
                                            <p:cond delay="917"/>
                                          </p:stCondLst>
                                        </p:cTn>
                                        <p:tgtEl>
                                          <p:spTgt spid="2"/>
                                        </p:tgtEl>
                                      </p:cBhvr>
                                      <p:to x="100000" y="100000"/>
                                    </p:animScale>
                                  </p:childTnLst>
                                </p:cTn>
                              </p:par>
                            </p:childTnLst>
                          </p:cTn>
                        </p:par>
                        <p:par>
                          <p:cTn id="21" fill="hold" nodeType="afterGroup">
                            <p:stCondLst>
                              <p:cond delay="2000"/>
                            </p:stCondLst>
                            <p:childTnLst>
                              <p:par>
                                <p:cTn id="22" presetID="37" presetClass="entr" presetSubtype="0" fill="hold" grpId="0" nodeType="afterEffect">
                                  <p:stCondLst>
                                    <p:cond delay="100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500063" y="649288"/>
            <a:ext cx="8143875" cy="55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tr-TR" sz="3200" i="1" u="sng">
                <a:solidFill>
                  <a:srgbClr val="FF0000"/>
                </a:solidFill>
                <a:latin typeface="Adobe Garamond Pro Bold" pitchFamily="18" charset="0"/>
                <a:ea typeface="Times New Roman" pitchFamily="18" charset="0"/>
                <a:cs typeface="Arial" charset="0"/>
              </a:rPr>
              <a:t>Dikey Geçiş Yapılabilecek Lisans ve Önlisans Programları</a:t>
            </a:r>
            <a:endParaRPr lang="tr-TR" sz="3200" i="1">
              <a:solidFill>
                <a:srgbClr val="FF0000"/>
              </a:solidFill>
              <a:latin typeface="Adobe Garamond Pro Bold" pitchFamily="18" charset="0"/>
              <a:ea typeface="Times New Roman" pitchFamily="18" charset="0"/>
              <a:cs typeface="Arial" charset="0"/>
            </a:endParaRPr>
          </a:p>
          <a:p>
            <a:pPr eaLnBrk="0" hangingPunct="0"/>
            <a:r>
              <a:rPr lang="tr-TR" sz="2800">
                <a:solidFill>
                  <a:srgbClr val="494949"/>
                </a:solidFill>
                <a:ea typeface="Times New Roman" pitchFamily="18" charset="0"/>
                <a:cs typeface="Arial" charset="0"/>
              </a:rPr>
              <a:t> </a:t>
            </a:r>
            <a:endParaRPr lang="tr-TR" sz="2800">
              <a:ea typeface="Times New Roman" pitchFamily="18" charset="0"/>
              <a:cs typeface="Arial" charset="0"/>
            </a:endParaRPr>
          </a:p>
          <a:p>
            <a:pPr eaLnBrk="0" hangingPunct="0">
              <a:buSzPct val="100000"/>
              <a:buFontTx/>
              <a:buBlip>
                <a:blip r:embed="rId2"/>
              </a:buBlip>
            </a:pPr>
            <a:r>
              <a:rPr lang="tr-TR" sz="2400">
                <a:solidFill>
                  <a:srgbClr val="494949"/>
                </a:solidFill>
                <a:ea typeface="Times New Roman" pitchFamily="18" charset="0"/>
                <a:cs typeface="Arial" charset="0"/>
              </a:rPr>
              <a:t>Büro Yönetimi Öğretmenliği</a:t>
            </a:r>
            <a:endParaRPr lang="tr-TR" sz="2400">
              <a:ea typeface="Times New Roman" pitchFamily="18" charset="0"/>
              <a:cs typeface="Arial" charset="0"/>
            </a:endParaRPr>
          </a:p>
          <a:p>
            <a:pPr eaLnBrk="0" hangingPunct="0">
              <a:buSzPct val="100000"/>
              <a:buFontTx/>
              <a:buBlip>
                <a:blip r:embed="rId2"/>
              </a:buBlip>
            </a:pPr>
            <a:r>
              <a:rPr lang="tr-TR" sz="2400">
                <a:solidFill>
                  <a:srgbClr val="494949"/>
                </a:solidFill>
                <a:ea typeface="Times New Roman" pitchFamily="18" charset="0"/>
                <a:cs typeface="Arial" charset="0"/>
              </a:rPr>
              <a:t>Halkla İlişkiler</a:t>
            </a:r>
            <a:endParaRPr lang="tr-TR" sz="2400">
              <a:ea typeface="Times New Roman" pitchFamily="18" charset="0"/>
              <a:cs typeface="Arial" charset="0"/>
            </a:endParaRPr>
          </a:p>
          <a:p>
            <a:pPr eaLnBrk="0" hangingPunct="0">
              <a:buSzPct val="100000"/>
              <a:buFontTx/>
              <a:buBlip>
                <a:blip r:embed="rId2"/>
              </a:buBlip>
            </a:pPr>
            <a:r>
              <a:rPr lang="tr-TR" sz="2400">
                <a:solidFill>
                  <a:srgbClr val="494949"/>
                </a:solidFill>
                <a:ea typeface="Times New Roman" pitchFamily="18" charset="0"/>
                <a:cs typeface="Arial" charset="0"/>
              </a:rPr>
              <a:t>Halkla İlişkiler ve Reklâmcılık</a:t>
            </a:r>
            <a:endParaRPr lang="tr-TR" sz="2400">
              <a:ea typeface="Times New Roman" pitchFamily="18" charset="0"/>
              <a:cs typeface="Arial" charset="0"/>
            </a:endParaRPr>
          </a:p>
          <a:p>
            <a:pPr eaLnBrk="0" hangingPunct="0">
              <a:buSzPct val="100000"/>
              <a:buFontTx/>
              <a:buBlip>
                <a:blip r:embed="rId2"/>
              </a:buBlip>
            </a:pPr>
            <a:r>
              <a:rPr lang="tr-TR" sz="2400">
                <a:solidFill>
                  <a:srgbClr val="494949"/>
                </a:solidFill>
                <a:ea typeface="Times New Roman" pitchFamily="18" charset="0"/>
                <a:cs typeface="Arial" charset="0"/>
              </a:rPr>
              <a:t>Halkla İlişkiler ve Tanıtım</a:t>
            </a:r>
            <a:endParaRPr lang="tr-TR" sz="2400">
              <a:ea typeface="Times New Roman" pitchFamily="18" charset="0"/>
              <a:cs typeface="Arial" charset="0"/>
            </a:endParaRPr>
          </a:p>
          <a:p>
            <a:pPr eaLnBrk="0" hangingPunct="0">
              <a:buSzPct val="100000"/>
              <a:buFontTx/>
              <a:buBlip>
                <a:blip r:embed="rId2"/>
              </a:buBlip>
            </a:pPr>
            <a:r>
              <a:rPr lang="tr-TR" sz="2400">
                <a:solidFill>
                  <a:srgbClr val="494949"/>
                </a:solidFill>
                <a:ea typeface="Times New Roman" pitchFamily="18" charset="0"/>
                <a:cs typeface="Arial" charset="0"/>
              </a:rPr>
              <a:t>İşletme Bilgi Yönetimi</a:t>
            </a:r>
            <a:endParaRPr lang="tr-TR" sz="2400">
              <a:ea typeface="Times New Roman" pitchFamily="18" charset="0"/>
              <a:cs typeface="Arial" charset="0"/>
            </a:endParaRPr>
          </a:p>
          <a:p>
            <a:pPr eaLnBrk="0" hangingPunct="0">
              <a:buSzPct val="100000"/>
              <a:buFontTx/>
              <a:buBlip>
                <a:blip r:embed="rId2"/>
              </a:buBlip>
            </a:pPr>
            <a:r>
              <a:rPr lang="tr-TR" sz="2400">
                <a:solidFill>
                  <a:srgbClr val="494949"/>
                </a:solidFill>
                <a:ea typeface="Times New Roman" pitchFamily="18" charset="0"/>
                <a:cs typeface="Arial" charset="0"/>
              </a:rPr>
              <a:t>Yönetim Bilişim Sistemleri</a:t>
            </a:r>
            <a:endParaRPr lang="tr-TR" sz="2400">
              <a:ea typeface="Times New Roman" pitchFamily="18" charset="0"/>
              <a:cs typeface="Arial" charset="0"/>
            </a:endParaRPr>
          </a:p>
          <a:p>
            <a:pPr eaLnBrk="0" hangingPunct="0">
              <a:buSzPct val="100000"/>
              <a:buFontTx/>
              <a:buBlip>
                <a:blip r:embed="rId2"/>
              </a:buBlip>
            </a:pPr>
            <a:r>
              <a:rPr lang="tr-TR" sz="2400">
                <a:solidFill>
                  <a:srgbClr val="494949"/>
                </a:solidFill>
                <a:ea typeface="Times New Roman" pitchFamily="18" charset="0"/>
                <a:cs typeface="Arial" charset="0"/>
              </a:rPr>
              <a:t>Sağlık Kurumları İşletmeciliği</a:t>
            </a:r>
          </a:p>
          <a:p>
            <a:pPr eaLnBrk="0" hangingPunct="0"/>
            <a:endParaRPr lang="tr-TR" sz="2400">
              <a:ea typeface="Times New Roman" pitchFamily="18" charset="0"/>
              <a:cs typeface="Arial" charset="0"/>
            </a:endParaRPr>
          </a:p>
          <a:p>
            <a:pPr eaLnBrk="0" hangingPunct="0"/>
            <a:r>
              <a:rPr lang="tr-TR" sz="2400">
                <a:solidFill>
                  <a:srgbClr val="494949"/>
                </a:solidFill>
                <a:ea typeface="Times New Roman" pitchFamily="18" charset="0"/>
                <a:cs typeface="Arial" charset="0"/>
              </a:rPr>
              <a:t>	Ayrıca bu programdan mezun olan öğrenciler DGS ye girmeden </a:t>
            </a:r>
            <a:r>
              <a:rPr lang="tr-TR" sz="2400" i="1">
                <a:solidFill>
                  <a:srgbClr val="C00000"/>
                </a:solidFill>
                <a:ea typeface="Times New Roman" pitchFamily="18" charset="0"/>
                <a:cs typeface="Arial" charset="0"/>
              </a:rPr>
              <a:t>Anadolu Üniversitesi İşletme – İktisat Fakülteleri</a:t>
            </a:r>
            <a:r>
              <a:rPr lang="tr-TR" sz="2400">
                <a:solidFill>
                  <a:srgbClr val="494949"/>
                </a:solidFill>
                <a:ea typeface="Times New Roman" pitchFamily="18" charset="0"/>
                <a:cs typeface="Arial" charset="0"/>
              </a:rPr>
              <a:t>ne doğrudan dikey geçiş yapabilirler.</a:t>
            </a:r>
            <a:endParaRPr lang="tr-TR" sz="2400">
              <a:ea typeface="Times New Roman" pitchFamily="18" charset="0"/>
              <a:cs typeface="Arial" charset="0"/>
            </a:endParaRPr>
          </a:p>
        </p:txBody>
      </p:sp>
    </p:spTree>
  </p:cSld>
  <p:clrMapOvr>
    <a:masterClrMapping/>
  </p:clrMapOvr>
  <p:transition>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Dikdörtgen"/>
          <p:cNvSpPr>
            <a:spLocks noChangeArrowheads="1"/>
          </p:cNvSpPr>
          <p:nvPr/>
        </p:nvSpPr>
        <p:spPr bwMode="auto">
          <a:xfrm>
            <a:off x="338138" y="355600"/>
            <a:ext cx="84677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sz="2800">
                <a:latin typeface="Times New Roman" pitchFamily="18" charset="0"/>
                <a:cs typeface="Times New Roman" pitchFamily="18" charset="0"/>
              </a:rPr>
              <a:t>   Büro Yönetimi ve Yönetici Asistanlığı  Programı mezunları </a:t>
            </a:r>
            <a:r>
              <a:rPr lang="tr-TR" sz="2800" b="1">
                <a:solidFill>
                  <a:srgbClr val="C00000"/>
                </a:solidFill>
                <a:latin typeface="Times New Roman" pitchFamily="18" charset="0"/>
                <a:cs typeface="Times New Roman" pitchFamily="18" charset="0"/>
              </a:rPr>
              <a:t>kamu</a:t>
            </a:r>
            <a:r>
              <a:rPr lang="tr-TR" sz="2800">
                <a:latin typeface="Times New Roman" pitchFamily="18" charset="0"/>
                <a:cs typeface="Times New Roman" pitchFamily="18" charset="0"/>
              </a:rPr>
              <a:t> </a:t>
            </a:r>
            <a:r>
              <a:rPr lang="tr-TR" sz="2800" b="1">
                <a:solidFill>
                  <a:srgbClr val="C00000"/>
                </a:solidFill>
                <a:latin typeface="Times New Roman" pitchFamily="18" charset="0"/>
                <a:cs typeface="Times New Roman" pitchFamily="18" charset="0"/>
              </a:rPr>
              <a:t>kuruluşları</a:t>
            </a:r>
            <a:r>
              <a:rPr lang="tr-TR" sz="2800">
                <a:latin typeface="Times New Roman" pitchFamily="18" charset="0"/>
                <a:cs typeface="Times New Roman" pitchFamily="18" charset="0"/>
              </a:rPr>
              <a:t>nda;</a:t>
            </a:r>
          </a:p>
        </p:txBody>
      </p:sp>
      <p:sp>
        <p:nvSpPr>
          <p:cNvPr id="17411" name="2 Metin kutusu"/>
          <p:cNvSpPr txBox="1">
            <a:spLocks noChangeArrowheads="1"/>
          </p:cNvSpPr>
          <p:nvPr/>
        </p:nvSpPr>
        <p:spPr bwMode="auto">
          <a:xfrm>
            <a:off x="338138" y="2268538"/>
            <a:ext cx="435292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Char char="Ø"/>
            </a:pPr>
            <a:r>
              <a:rPr lang="tr-TR" sz="2700">
                <a:latin typeface="Times New Roman" pitchFamily="18" charset="0"/>
                <a:cs typeface="Times New Roman" pitchFamily="18" charset="0"/>
              </a:rPr>
              <a:t>TBMM</a:t>
            </a:r>
          </a:p>
          <a:p>
            <a:pPr eaLnBrk="1" hangingPunct="1"/>
            <a:endParaRPr lang="tr-TR" sz="2700">
              <a:latin typeface="Times New Roman" pitchFamily="18" charset="0"/>
              <a:cs typeface="Times New Roman" pitchFamily="18" charset="0"/>
            </a:endParaRPr>
          </a:p>
          <a:p>
            <a:pPr eaLnBrk="1" hangingPunct="1">
              <a:buFont typeface="Wingdings" pitchFamily="2" charset="2"/>
              <a:buChar char="Ø"/>
            </a:pPr>
            <a:r>
              <a:rPr lang="tr-TR" sz="2700">
                <a:latin typeface="Times New Roman" pitchFamily="18" charset="0"/>
                <a:cs typeface="Times New Roman" pitchFamily="18" charset="0"/>
              </a:rPr>
              <a:t>Bankacılık Düzenleme ve Denetleme Kurulu</a:t>
            </a:r>
          </a:p>
          <a:p>
            <a:pPr eaLnBrk="1" hangingPunct="1"/>
            <a:endParaRPr lang="tr-TR" sz="2700">
              <a:latin typeface="Times New Roman" pitchFamily="18" charset="0"/>
              <a:cs typeface="Times New Roman" pitchFamily="18" charset="0"/>
            </a:endParaRPr>
          </a:p>
          <a:p>
            <a:pPr eaLnBrk="1" hangingPunct="1">
              <a:buFont typeface="Wingdings" pitchFamily="2" charset="2"/>
              <a:buChar char="Ø"/>
            </a:pPr>
            <a:r>
              <a:rPr lang="tr-TR" sz="2700">
                <a:latin typeface="Times New Roman" pitchFamily="18" charset="0"/>
                <a:cs typeface="Times New Roman" pitchFamily="18" charset="0"/>
              </a:rPr>
              <a:t>Bakanlıklar ve Bağlı Kuruluşları çalışabilirler.</a:t>
            </a:r>
          </a:p>
          <a:p>
            <a:pPr eaLnBrk="1" hangingPunct="1">
              <a:buFont typeface="Wingdings" pitchFamily="2" charset="2"/>
              <a:buChar char="Ø"/>
            </a:pPr>
            <a:endParaRPr lang="tr-TR" sz="2700">
              <a:latin typeface="Times New Roman" pitchFamily="18" charset="0"/>
              <a:cs typeface="Times New Roman" pitchFamily="18" charset="0"/>
            </a:endParaRPr>
          </a:p>
        </p:txBody>
      </p:sp>
      <p:pic>
        <p:nvPicPr>
          <p:cNvPr id="5" name="4 Resim" descr="eski tbmm genel sekreteri.jpg"/>
          <p:cNvPicPr>
            <a:picLocks noChangeAspect="1"/>
          </p:cNvPicPr>
          <p:nvPr/>
        </p:nvPicPr>
        <p:blipFill>
          <a:blip r:embed="rId2" cstate="print"/>
          <a:stretch>
            <a:fillRect/>
          </a:stretch>
        </p:blipFill>
        <p:spPr>
          <a:xfrm>
            <a:off x="4690534" y="1655450"/>
            <a:ext cx="4258587" cy="45929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Dikdörtgen"/>
          <p:cNvSpPr>
            <a:spLocks noChangeArrowheads="1"/>
          </p:cNvSpPr>
          <p:nvPr/>
        </p:nvSpPr>
        <p:spPr bwMode="auto">
          <a:xfrm>
            <a:off x="338138" y="314325"/>
            <a:ext cx="84677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sz="3200">
                <a:latin typeface="Times New Roman" pitchFamily="18" charset="0"/>
                <a:cs typeface="Times New Roman" pitchFamily="18" charset="0"/>
              </a:rPr>
              <a:t>   Büro Yönetimi ve Yönetici Asistanlığı  Programı mezunları </a:t>
            </a:r>
            <a:r>
              <a:rPr lang="tr-TR" sz="3200" b="1">
                <a:solidFill>
                  <a:srgbClr val="C00000"/>
                </a:solidFill>
                <a:latin typeface="Times New Roman" pitchFamily="18" charset="0"/>
                <a:cs typeface="Times New Roman" pitchFamily="18" charset="0"/>
              </a:rPr>
              <a:t>özel sektör</a:t>
            </a:r>
            <a:r>
              <a:rPr lang="tr-TR" sz="3200">
                <a:latin typeface="Times New Roman" pitchFamily="18" charset="0"/>
                <a:cs typeface="Times New Roman" pitchFamily="18" charset="0"/>
              </a:rPr>
              <a:t>de;</a:t>
            </a:r>
          </a:p>
        </p:txBody>
      </p:sp>
      <p:sp>
        <p:nvSpPr>
          <p:cNvPr id="18435" name="2 Metin kutusu"/>
          <p:cNvSpPr txBox="1">
            <a:spLocks noChangeArrowheads="1"/>
          </p:cNvSpPr>
          <p:nvPr/>
        </p:nvSpPr>
        <p:spPr bwMode="auto">
          <a:xfrm>
            <a:off x="338138" y="1611313"/>
            <a:ext cx="4470400"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Char char="Ø"/>
            </a:pPr>
            <a:r>
              <a:rPr lang="tr-TR" sz="2700">
                <a:latin typeface="Times New Roman" pitchFamily="18" charset="0"/>
                <a:cs typeface="Times New Roman" pitchFamily="18" charset="0"/>
              </a:rPr>
              <a:t>Çeşitli İşletmeler ve idarelerinde</a:t>
            </a:r>
          </a:p>
          <a:p>
            <a:pPr eaLnBrk="1" hangingPunct="1"/>
            <a:endParaRPr lang="tr-TR" sz="2700">
              <a:latin typeface="Times New Roman" pitchFamily="18" charset="0"/>
              <a:cs typeface="Times New Roman" pitchFamily="18" charset="0"/>
            </a:endParaRPr>
          </a:p>
          <a:p>
            <a:pPr eaLnBrk="1" hangingPunct="1">
              <a:buFont typeface="Wingdings" pitchFamily="2" charset="2"/>
              <a:buChar char="Ø"/>
            </a:pPr>
            <a:r>
              <a:rPr lang="tr-TR" sz="2700">
                <a:latin typeface="Times New Roman" pitchFamily="18" charset="0"/>
                <a:cs typeface="Times New Roman" pitchFamily="18" charset="0"/>
              </a:rPr>
              <a:t>Hukuk Büroları</a:t>
            </a:r>
          </a:p>
          <a:p>
            <a:pPr eaLnBrk="1" hangingPunct="1"/>
            <a:endParaRPr lang="tr-TR" sz="2700">
              <a:latin typeface="Times New Roman" pitchFamily="18" charset="0"/>
              <a:cs typeface="Times New Roman" pitchFamily="18" charset="0"/>
            </a:endParaRPr>
          </a:p>
          <a:p>
            <a:pPr eaLnBrk="1" hangingPunct="1">
              <a:buFont typeface="Wingdings" pitchFamily="2" charset="2"/>
              <a:buChar char="Ø"/>
            </a:pPr>
            <a:r>
              <a:rPr lang="tr-TR" sz="2700">
                <a:latin typeface="Times New Roman" pitchFamily="18" charset="0"/>
                <a:cs typeface="Times New Roman" pitchFamily="18" charset="0"/>
              </a:rPr>
              <a:t>Hekimlik Büroları</a:t>
            </a:r>
          </a:p>
          <a:p>
            <a:pPr eaLnBrk="1" hangingPunct="1"/>
            <a:endParaRPr lang="tr-TR" sz="2700">
              <a:latin typeface="Times New Roman" pitchFamily="18" charset="0"/>
              <a:cs typeface="Times New Roman" pitchFamily="18" charset="0"/>
            </a:endParaRPr>
          </a:p>
          <a:p>
            <a:pPr eaLnBrk="1" hangingPunct="1">
              <a:buFont typeface="Wingdings" pitchFamily="2" charset="2"/>
              <a:buChar char="Ø"/>
            </a:pPr>
            <a:r>
              <a:rPr lang="tr-TR" sz="2700">
                <a:latin typeface="Times New Roman" pitchFamily="18" charset="0"/>
                <a:cs typeface="Times New Roman" pitchFamily="18" charset="0"/>
              </a:rPr>
              <a:t>Mühendislik Büroları</a:t>
            </a:r>
          </a:p>
          <a:p>
            <a:pPr eaLnBrk="1" hangingPunct="1"/>
            <a:endParaRPr lang="tr-TR" sz="2700">
              <a:latin typeface="Times New Roman" pitchFamily="18" charset="0"/>
              <a:cs typeface="Times New Roman" pitchFamily="18" charset="0"/>
            </a:endParaRPr>
          </a:p>
          <a:p>
            <a:pPr eaLnBrk="1" hangingPunct="1">
              <a:buFont typeface="Wingdings" pitchFamily="2" charset="2"/>
              <a:buChar char="Ø"/>
            </a:pPr>
            <a:r>
              <a:rPr lang="tr-TR" sz="2700">
                <a:latin typeface="Times New Roman" pitchFamily="18" charset="0"/>
                <a:cs typeface="Times New Roman" pitchFamily="18" charset="0"/>
              </a:rPr>
              <a:t>Mimarlık Büroları çalışabilirler.</a:t>
            </a:r>
          </a:p>
          <a:p>
            <a:pPr eaLnBrk="1" hangingPunct="1">
              <a:buFont typeface="Wingdings" pitchFamily="2" charset="2"/>
              <a:buChar char="Ø"/>
            </a:pPr>
            <a:endParaRPr lang="tr-TR" sz="2700">
              <a:latin typeface="Times New Roman" pitchFamily="18" charset="0"/>
              <a:cs typeface="Times New Roman" pitchFamily="18" charset="0"/>
            </a:endParaRPr>
          </a:p>
        </p:txBody>
      </p:sp>
      <p:pic>
        <p:nvPicPr>
          <p:cNvPr id="4" name="3 Resim" descr="2.jpg"/>
          <p:cNvPicPr>
            <a:picLocks noChangeAspect="1"/>
          </p:cNvPicPr>
          <p:nvPr/>
        </p:nvPicPr>
        <p:blipFill>
          <a:blip r:embed="rId2" cstate="print"/>
          <a:stretch>
            <a:fillRect/>
          </a:stretch>
        </p:blipFill>
        <p:spPr>
          <a:xfrm>
            <a:off x="4741335" y="1611954"/>
            <a:ext cx="3996267" cy="49741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249238" y="774700"/>
            <a:ext cx="86455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tr-TR" sz="2400" b="1" i="1">
                <a:solidFill>
                  <a:srgbClr val="333333"/>
                </a:solidFill>
                <a:latin typeface="Times New Roman" pitchFamily="18" charset="0"/>
                <a:cs typeface="Times New Roman" pitchFamily="18" charset="0"/>
              </a:rPr>
              <a:t>Mega Trend </a:t>
            </a:r>
            <a:r>
              <a:rPr lang="tr-TR" sz="2400" b="1">
                <a:solidFill>
                  <a:srgbClr val="333333"/>
                </a:solidFill>
                <a:latin typeface="Times New Roman" pitchFamily="18" charset="0"/>
                <a:cs typeface="Times New Roman" pitchFamily="18" charset="0"/>
              </a:rPr>
              <a:t>Halkla İlişkiler Danışmanlık A.Ş. “YÖNETİCİ SEKRETERİ </a:t>
            </a:r>
            <a:r>
              <a:rPr lang="tr-TR" sz="2400" b="1">
                <a:solidFill>
                  <a:srgbClr val="FF0000"/>
                </a:solidFill>
                <a:latin typeface="Times New Roman" pitchFamily="18" charset="0"/>
                <a:cs typeface="Times New Roman" pitchFamily="18" charset="0"/>
              </a:rPr>
              <a:t>SABA Gürer</a:t>
            </a:r>
            <a:r>
              <a:rPr lang="tr-TR" sz="2400" b="1">
                <a:latin typeface="Times New Roman" pitchFamily="18" charset="0"/>
                <a:cs typeface="Times New Roman" pitchFamily="18" charset="0"/>
              </a:rPr>
              <a:t>” </a:t>
            </a:r>
            <a:r>
              <a:rPr lang="tr-TR" sz="2400">
                <a:latin typeface="Times New Roman" pitchFamily="18" charset="0"/>
                <a:cs typeface="Times New Roman" pitchFamily="18" charset="0"/>
              </a:rPr>
              <a:t>ile yapılan bir röportaj</a:t>
            </a:r>
            <a:r>
              <a:rPr lang="tr-TR" sz="2400" b="1">
                <a:latin typeface="Times New Roman" pitchFamily="18" charset="0"/>
                <a:cs typeface="Times New Roman" pitchFamily="18" charset="0"/>
              </a:rPr>
              <a:t>  </a:t>
            </a:r>
          </a:p>
        </p:txBody>
      </p:sp>
      <p:sp>
        <p:nvSpPr>
          <p:cNvPr id="19459" name="4 Dikdörtgen"/>
          <p:cNvSpPr>
            <a:spLocks noChangeArrowheads="1"/>
          </p:cNvSpPr>
          <p:nvPr/>
        </p:nvSpPr>
        <p:spPr bwMode="auto">
          <a:xfrm>
            <a:off x="249238" y="2249488"/>
            <a:ext cx="8299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sz="2400" b="1" i="1">
                <a:solidFill>
                  <a:srgbClr val="002060"/>
                </a:solidFill>
                <a:latin typeface="Times New Roman" pitchFamily="18" charset="0"/>
                <a:cs typeface="Times New Roman" pitchFamily="18" charset="0"/>
              </a:rPr>
              <a:t>“Sekreterliğe Yeni Başlayan Arkadaşlara Tavsiyeniz Var Mı ?”</a:t>
            </a:r>
          </a:p>
        </p:txBody>
      </p:sp>
      <p:sp>
        <p:nvSpPr>
          <p:cNvPr id="6" name="5 Dikdörtgen"/>
          <p:cNvSpPr/>
          <p:nvPr/>
        </p:nvSpPr>
        <p:spPr>
          <a:xfrm>
            <a:off x="650875" y="2813050"/>
            <a:ext cx="7897813" cy="3046413"/>
          </a:xfrm>
          <a:prstGeom prst="rect">
            <a:avLst/>
          </a:prstGeom>
        </p:spPr>
        <p:style>
          <a:lnRef idx="1">
            <a:schemeClr val="accent3"/>
          </a:lnRef>
          <a:fillRef idx="2">
            <a:schemeClr val="accent3"/>
          </a:fillRef>
          <a:effectRef idx="1">
            <a:schemeClr val="accent3"/>
          </a:effectRef>
          <a:fontRef idx="minor">
            <a:schemeClr val="dk1"/>
          </a:fontRef>
        </p:style>
        <p:txBody>
          <a:bodyPr>
            <a:spAutoFit/>
            <a:sp3d/>
          </a:bodyPr>
          <a:lstStyle/>
          <a:p>
            <a:pPr algn="just" fontAlgn="auto">
              <a:spcBef>
                <a:spcPts val="0"/>
              </a:spcBef>
              <a:spcAft>
                <a:spcPts val="0"/>
              </a:spcAft>
              <a:defRPr/>
            </a:pPr>
            <a:r>
              <a:rPr lang="tr-TR" sz="2400" dirty="0"/>
              <a:t>Sekreterliği son çare olarak değil, </a:t>
            </a:r>
            <a:r>
              <a:rPr lang="tr-TR" sz="2400" dirty="0">
                <a:solidFill>
                  <a:srgbClr val="FF0000"/>
                </a:solidFill>
              </a:rPr>
              <a:t>ciddi bir meslek</a:t>
            </a:r>
            <a:r>
              <a:rPr lang="tr-TR" sz="2400" dirty="0"/>
              <a:t> olarak görmelerini, kendilerini eğitmelerini, görünüşlerine özen gösterip, bakımlı olmalarını, en baştan itibaren </a:t>
            </a:r>
            <a:r>
              <a:rPr lang="tr-TR" sz="2400" dirty="0">
                <a:solidFill>
                  <a:srgbClr val="FF0000"/>
                </a:solidFill>
              </a:rPr>
              <a:t>planlı, programlı ve prensipli hareket etmelerini</a:t>
            </a:r>
            <a:r>
              <a:rPr lang="tr-TR" sz="2400" dirty="0"/>
              <a:t>, yönetici tarafından verilen her işi anlayarak ve özveri ile yapmalarını, iş arkadaşları ile gerektiğinde yardımlaşmalarını, her zaman ve </a:t>
            </a:r>
            <a:r>
              <a:rPr lang="tr-TR" sz="2400" dirty="0">
                <a:solidFill>
                  <a:srgbClr val="FF0000"/>
                </a:solidFill>
              </a:rPr>
              <a:t>her koşulda daha iyiye ulaşma</a:t>
            </a:r>
            <a:r>
              <a:rPr lang="tr-TR" sz="2400" dirty="0"/>
              <a:t>yı kendilerine hedef seçmelerini öğütlüyorum.</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3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3640673" y="29398"/>
            <a:ext cx="5181600" cy="92333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Deneyimli</a:t>
            </a:r>
          </a:p>
        </p:txBody>
      </p:sp>
      <p:pic>
        <p:nvPicPr>
          <p:cNvPr id="3" name="2 Resim" descr="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5738" y="830263"/>
            <a:ext cx="3336925" cy="333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3 Resim" descr="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06638" y="1658938"/>
            <a:ext cx="3786187"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Resim" descr="7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67338" y="2549525"/>
            <a:ext cx="35401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Dikdörtgen"/>
          <p:cNvSpPr/>
          <p:nvPr/>
        </p:nvSpPr>
        <p:spPr>
          <a:xfrm>
            <a:off x="186272" y="5897265"/>
            <a:ext cx="7485305" cy="923330"/>
          </a:xfrm>
          <a:prstGeom prst="rect">
            <a:avLst/>
          </a:prstGeom>
        </p:spPr>
        <p:txBody>
          <a:bodyPr>
            <a:spAutoFit/>
          </a:bodyPr>
          <a:lstStyle/>
          <a:p>
            <a:pPr algn="ctr" fontAlgn="auto">
              <a:spcBef>
                <a:spcPts val="0"/>
              </a:spcBef>
              <a:spcAft>
                <a:spcPts val="0"/>
              </a:spcAft>
              <a:defRPr/>
            </a:pPr>
            <a:r>
              <a:rPr lang="tr-T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Yönetici </a:t>
            </a:r>
            <a:r>
              <a:rPr lang="tr-T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Sekreterler</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800" decel="100000"/>
                                        <p:tgtEl>
                                          <p:spTgt spid="4"/>
                                        </p:tgtEl>
                                      </p:cBhvr>
                                    </p:animEffect>
                                    <p:anim calcmode="lin" valueType="num">
                                      <p:cBhvr>
                                        <p:cTn id="16" dur="800" decel="100000" fill="hold"/>
                                        <p:tgtEl>
                                          <p:spTgt spid="4"/>
                                        </p:tgtEl>
                                        <p:attrNameLst>
                                          <p:attrName>style.rotation</p:attrName>
                                        </p:attrNameLst>
                                      </p:cBhvr>
                                      <p:tavLst>
                                        <p:tav tm="0">
                                          <p:val>
                                            <p:fltVal val="-90"/>
                                          </p:val>
                                        </p:tav>
                                        <p:tav tm="100000">
                                          <p:val>
                                            <p:fltVal val="0"/>
                                          </p:val>
                                        </p:tav>
                                      </p:tavLst>
                                    </p:anim>
                                    <p:anim calcmode="lin" valueType="num">
                                      <p:cBhvr>
                                        <p:cTn id="17" dur="800" decel="100000" fill="hold"/>
                                        <p:tgtEl>
                                          <p:spTgt spid="4"/>
                                        </p:tgtEl>
                                        <p:attrNameLst>
                                          <p:attrName>ppt_x</p:attrName>
                                        </p:attrNameLst>
                                      </p:cBhvr>
                                      <p:tavLst>
                                        <p:tav tm="0">
                                          <p:val>
                                            <p:strVal val="#ppt_x+0.4"/>
                                          </p:val>
                                        </p:tav>
                                        <p:tav tm="100000">
                                          <p:val>
                                            <p:strVal val="#ppt_x-0.05"/>
                                          </p:val>
                                        </p:tav>
                                      </p:tavLst>
                                    </p:anim>
                                    <p:anim calcmode="lin" valueType="num">
                                      <p:cBhvr>
                                        <p:cTn id="18" dur="800" decel="100000" fill="hold"/>
                                        <p:tgtEl>
                                          <p:spTgt spid="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800" decel="100000"/>
                                        <p:tgtEl>
                                          <p:spTgt spid="3"/>
                                        </p:tgtEl>
                                      </p:cBhvr>
                                    </p:animEffect>
                                    <p:anim calcmode="lin" valueType="num">
                                      <p:cBhvr>
                                        <p:cTn id="24" dur="800" decel="100000" fill="hold"/>
                                        <p:tgtEl>
                                          <p:spTgt spid="3"/>
                                        </p:tgtEl>
                                        <p:attrNameLst>
                                          <p:attrName>style.rotation</p:attrName>
                                        </p:attrNameLst>
                                      </p:cBhvr>
                                      <p:tavLst>
                                        <p:tav tm="0">
                                          <p:val>
                                            <p:fltVal val="-90"/>
                                          </p:val>
                                        </p:tav>
                                        <p:tav tm="100000">
                                          <p:val>
                                            <p:fltVal val="0"/>
                                          </p:val>
                                        </p:tav>
                                      </p:tavLst>
                                    </p:anim>
                                    <p:anim calcmode="lin" valueType="num">
                                      <p:cBhvr>
                                        <p:cTn id="25" dur="800" decel="100000" fill="hold"/>
                                        <p:tgtEl>
                                          <p:spTgt spid="3"/>
                                        </p:tgtEl>
                                        <p:attrNameLst>
                                          <p:attrName>ppt_x</p:attrName>
                                        </p:attrNameLst>
                                      </p:cBhvr>
                                      <p:tavLst>
                                        <p:tav tm="0">
                                          <p:val>
                                            <p:strVal val="#ppt_x+0.4"/>
                                          </p:val>
                                        </p:tav>
                                        <p:tav tm="100000">
                                          <p:val>
                                            <p:strVal val="#ppt_x-0.05"/>
                                          </p:val>
                                        </p:tav>
                                      </p:tavLst>
                                    </p:anim>
                                    <p:anim calcmode="lin" valueType="num">
                                      <p:cBhvr>
                                        <p:cTn id="26" dur="800" decel="100000" fill="hold"/>
                                        <p:tgtEl>
                                          <p:spTgt spid="3"/>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Resim" descr="deneme.gif"/>
          <p:cNvPicPr>
            <a:picLocks noChangeAspect="1"/>
          </p:cNvPicPr>
          <p:nvPr/>
        </p:nvPicPr>
        <p:blipFill>
          <a:blip r:embed="rId2" cstate="print"/>
          <a:stretch>
            <a:fillRect/>
          </a:stretch>
        </p:blipFill>
        <p:spPr>
          <a:xfrm>
            <a:off x="474562" y="3063354"/>
            <a:ext cx="8194876" cy="3269776"/>
          </a:xfrm>
          <a:prstGeom prst="rect">
            <a:avLst/>
          </a:prstGeom>
          <a:ln>
            <a:noFill/>
          </a:ln>
          <a:effectLst>
            <a:glow rad="228600">
              <a:schemeClr val="accent5">
                <a:satMod val="175000"/>
                <a:alpha val="40000"/>
              </a:schemeClr>
            </a:glow>
            <a:outerShdw blurRad="190500" algn="tl" rotWithShape="0">
              <a:srgbClr val="000000">
                <a:alpha val="70000"/>
              </a:srgbClr>
            </a:outerShdw>
          </a:effectLst>
        </p:spPr>
      </p:pic>
      <p:sp>
        <p:nvSpPr>
          <p:cNvPr id="3075" name="Metin kutusu 1"/>
          <p:cNvSpPr txBox="1">
            <a:spLocks noChangeArrowheads="1"/>
          </p:cNvSpPr>
          <p:nvPr/>
        </p:nvSpPr>
        <p:spPr bwMode="auto">
          <a:xfrm>
            <a:off x="474663" y="423863"/>
            <a:ext cx="8194675"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3600" b="1"/>
              <a:t>ERCİŞ BORSA İSTANBUL MESLEKİ VE TEKNİK ANADOLU LİSESİ </a:t>
            </a:r>
          </a:p>
          <a:p>
            <a:pPr algn="ctr" eaLnBrk="1" hangingPunct="1"/>
            <a:r>
              <a:rPr lang="tr-TR" sz="3600" b="1"/>
              <a:t>BÜRO YÖNETİMİ ALANI  TANITIM SUNUSU</a:t>
            </a:r>
          </a:p>
          <a:p>
            <a:pPr eaLnBrk="1" hangingPunct="1"/>
            <a:endParaRPr lang="tr-TR"/>
          </a:p>
          <a:p>
            <a:pPr eaLnBrk="1" hangingPunct="1"/>
            <a:endParaRPr lang="tr-TR"/>
          </a:p>
          <a:p>
            <a:pPr eaLnBrk="1" hangingPunct="1"/>
            <a:r>
              <a:rPr lang="tr-TR"/>
              <a:t> </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3"/>
                                        </p:tgtEl>
                                        <p:attrNameLst>
                                          <p:attrName>ppt_w</p:attrName>
                                        </p:attrNameLst>
                                      </p:cBhvr>
                                      <p:tavLst>
                                        <p:tav tm="0">
                                          <p:val>
                                            <p:strVal val="#ppt_w*.05"/>
                                          </p:val>
                                        </p:tav>
                                        <p:tav tm="100000">
                                          <p:val>
                                            <p:strVal val="#ppt_w"/>
                                          </p:val>
                                        </p:tav>
                                      </p:tavLst>
                                    </p:anim>
                                    <p:anim calcmode="lin" valueType="num">
                                      <p:cBhvr>
                                        <p:cTn id="10" dur="2000" fill="hold"/>
                                        <p:tgtEl>
                                          <p:spTgt spid="3"/>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3"/>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762000" y="1217613"/>
            <a:ext cx="7958138"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tr-TR" sz="2400" b="1">
                <a:solidFill>
                  <a:srgbClr val="333333"/>
                </a:solidFill>
                <a:latin typeface="Times New Roman" pitchFamily="18" charset="0"/>
                <a:cs typeface="Times New Roman" pitchFamily="18" charset="0"/>
              </a:rPr>
              <a:t>ENERSIS A.Ş. Yönetici Sekreteri Ayla TANRIVERDI </a:t>
            </a:r>
            <a:r>
              <a:rPr lang="tr-TR" sz="2400">
                <a:solidFill>
                  <a:srgbClr val="333333"/>
                </a:solidFill>
                <a:latin typeface="Times New Roman" pitchFamily="18" charset="0"/>
                <a:cs typeface="Times New Roman" pitchFamily="18" charset="0"/>
              </a:rPr>
              <a:t/>
            </a:r>
            <a:br>
              <a:rPr lang="tr-TR" sz="2400">
                <a:solidFill>
                  <a:srgbClr val="333333"/>
                </a:solidFill>
                <a:latin typeface="Times New Roman" pitchFamily="18" charset="0"/>
                <a:cs typeface="Times New Roman" pitchFamily="18" charset="0"/>
              </a:rPr>
            </a:br>
            <a:r>
              <a:rPr lang="tr-TR" sz="2400">
                <a:solidFill>
                  <a:srgbClr val="333333"/>
                </a:solidFill>
                <a:latin typeface="Times New Roman" pitchFamily="18" charset="0"/>
                <a:cs typeface="Times New Roman" pitchFamily="18" charset="0"/>
              </a:rPr>
              <a:t/>
            </a:r>
            <a:br>
              <a:rPr lang="tr-TR" sz="2400">
                <a:solidFill>
                  <a:srgbClr val="333333"/>
                </a:solidFill>
                <a:latin typeface="Times New Roman" pitchFamily="18" charset="0"/>
                <a:cs typeface="Times New Roman" pitchFamily="18" charset="0"/>
              </a:rPr>
            </a:br>
            <a:r>
              <a:rPr lang="tr-TR" sz="2400" i="1">
                <a:solidFill>
                  <a:srgbClr val="333333"/>
                </a:solidFill>
                <a:latin typeface="Times New Roman" pitchFamily="18" charset="0"/>
                <a:cs typeface="Times New Roman" pitchFamily="18" charset="0"/>
              </a:rPr>
              <a:t/>
            </a:r>
            <a:br>
              <a:rPr lang="tr-TR" sz="2400" i="1">
                <a:solidFill>
                  <a:srgbClr val="333333"/>
                </a:solidFill>
                <a:latin typeface="Times New Roman" pitchFamily="18" charset="0"/>
                <a:cs typeface="Times New Roman" pitchFamily="18" charset="0"/>
              </a:rPr>
            </a:br>
            <a:r>
              <a:rPr lang="tr-TR" sz="2400" i="1">
                <a:solidFill>
                  <a:srgbClr val="333333"/>
                </a:solidFill>
                <a:latin typeface="Times New Roman" pitchFamily="18" charset="0"/>
                <a:cs typeface="Times New Roman" pitchFamily="18" charset="0"/>
              </a:rPr>
              <a:t>“Lütfen kendinizi tanıtır misiniz?”</a:t>
            </a:r>
            <a:r>
              <a:rPr lang="tr-TR" sz="2400">
                <a:solidFill>
                  <a:srgbClr val="333333"/>
                </a:solidFill>
                <a:latin typeface="Times New Roman" pitchFamily="18" charset="0"/>
                <a:cs typeface="Times New Roman" pitchFamily="18" charset="0"/>
              </a:rPr>
              <a:t/>
            </a:r>
            <a:br>
              <a:rPr lang="tr-TR" sz="2400">
                <a:solidFill>
                  <a:srgbClr val="333333"/>
                </a:solidFill>
                <a:latin typeface="Times New Roman" pitchFamily="18" charset="0"/>
                <a:cs typeface="Times New Roman" pitchFamily="18" charset="0"/>
              </a:rPr>
            </a:br>
            <a:r>
              <a:rPr lang="tr-TR" sz="2400">
                <a:solidFill>
                  <a:srgbClr val="333333"/>
                </a:solidFill>
                <a:latin typeface="Times New Roman" pitchFamily="18" charset="0"/>
                <a:cs typeface="Times New Roman" pitchFamily="18" charset="0"/>
              </a:rPr>
              <a:t/>
            </a:r>
            <a:br>
              <a:rPr lang="tr-TR" sz="2400">
                <a:solidFill>
                  <a:srgbClr val="333333"/>
                </a:solidFill>
                <a:latin typeface="Times New Roman" pitchFamily="18" charset="0"/>
                <a:cs typeface="Times New Roman" pitchFamily="18" charset="0"/>
              </a:rPr>
            </a:br>
            <a:r>
              <a:rPr lang="tr-TR" sz="2400">
                <a:solidFill>
                  <a:srgbClr val="333333"/>
                </a:solidFill>
                <a:latin typeface="Times New Roman" pitchFamily="18" charset="0"/>
                <a:cs typeface="Times New Roman" pitchFamily="18" charset="0"/>
              </a:rPr>
              <a:t>	1973. Ankara doğumluyum. Hacettepe Üniversitesi </a:t>
            </a:r>
            <a:r>
              <a:rPr lang="tr-TR" sz="2400">
                <a:solidFill>
                  <a:srgbClr val="FF0000"/>
                </a:solidFill>
                <a:latin typeface="Times New Roman" pitchFamily="18" charset="0"/>
                <a:cs typeface="Times New Roman" pitchFamily="18" charset="0"/>
              </a:rPr>
              <a:t>Ankara Meslek Yüksekokulu Büro Yönetimi ve Sekreterlik </a:t>
            </a:r>
            <a:r>
              <a:rPr lang="tr-TR" sz="2400">
                <a:solidFill>
                  <a:srgbClr val="333333"/>
                </a:solidFill>
                <a:latin typeface="Times New Roman" pitchFamily="18" charset="0"/>
                <a:cs typeface="Times New Roman" pitchFamily="18" charset="0"/>
              </a:rPr>
              <a:t>mezunuyum. Okuluma devam ederken de TÜYAP A.S organizasyonunda 4 yıl şef hostesliği yaptım. Halen ENERSIS A.S. ‘DE  Yönetici sekreter</a:t>
            </a:r>
            <a:endParaRPr lang="tr-TR" sz="2400">
              <a:latin typeface="Times New Roman" pitchFamily="18" charset="0"/>
              <a:cs typeface="Times New Roman" pitchFamily="18"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1000"/>
                                        <p:tgtEl>
                                          <p:spTgt spid="20482"/>
                                        </p:tgtEl>
                                      </p:cBhvr>
                                    </p:animEffect>
                                    <p:anim calcmode="lin" valueType="num">
                                      <p:cBhvr>
                                        <p:cTn id="8" dur="1000" fill="hold"/>
                                        <p:tgtEl>
                                          <p:spTgt spid="20482"/>
                                        </p:tgtEl>
                                        <p:attrNameLst>
                                          <p:attrName>ppt_x</p:attrName>
                                        </p:attrNameLst>
                                      </p:cBhvr>
                                      <p:tavLst>
                                        <p:tav tm="0">
                                          <p:val>
                                            <p:strVal val="#ppt_x"/>
                                          </p:val>
                                        </p:tav>
                                        <p:tav tm="100000">
                                          <p:val>
                                            <p:strVal val="#ppt_x"/>
                                          </p:val>
                                        </p:tav>
                                      </p:tavLst>
                                    </p:anim>
                                    <p:anim calcmode="lin" valueType="num">
                                      <p:cBhvr>
                                        <p:cTn id="9" dur="1000" fill="hold"/>
                                        <p:tgtEl>
                                          <p:spTgt spid="204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762000" y="1217613"/>
            <a:ext cx="7958138"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tr-TR" sz="2400" b="1">
                <a:solidFill>
                  <a:srgbClr val="333333"/>
                </a:solidFill>
                <a:latin typeface="Times New Roman" pitchFamily="18" charset="0"/>
                <a:cs typeface="Times New Roman" pitchFamily="18" charset="0"/>
              </a:rPr>
              <a:t>ETE MENŞUCAT Yönetim Kurulu Başkanı Asistanı / Suzan SERPEN</a:t>
            </a:r>
            <a:r>
              <a:rPr lang="tr-TR" sz="2400">
                <a:solidFill>
                  <a:srgbClr val="333333"/>
                </a:solidFill>
                <a:latin typeface="Times New Roman" pitchFamily="18" charset="0"/>
                <a:cs typeface="Times New Roman" pitchFamily="18" charset="0"/>
              </a:rPr>
              <a:t/>
            </a:r>
            <a:br>
              <a:rPr lang="tr-TR" sz="2400">
                <a:solidFill>
                  <a:srgbClr val="333333"/>
                </a:solidFill>
                <a:latin typeface="Times New Roman" pitchFamily="18" charset="0"/>
                <a:cs typeface="Times New Roman" pitchFamily="18" charset="0"/>
              </a:rPr>
            </a:br>
            <a:r>
              <a:rPr lang="tr-TR" sz="2400">
                <a:solidFill>
                  <a:srgbClr val="333333"/>
                </a:solidFill>
                <a:latin typeface="Times New Roman" pitchFamily="18" charset="0"/>
                <a:cs typeface="Times New Roman" pitchFamily="18" charset="0"/>
              </a:rPr>
              <a:t/>
            </a:r>
            <a:br>
              <a:rPr lang="tr-TR" sz="2400">
                <a:solidFill>
                  <a:srgbClr val="333333"/>
                </a:solidFill>
                <a:latin typeface="Times New Roman" pitchFamily="18" charset="0"/>
                <a:cs typeface="Times New Roman" pitchFamily="18" charset="0"/>
              </a:rPr>
            </a:br>
            <a:r>
              <a:rPr lang="tr-TR" sz="2400" i="1">
                <a:solidFill>
                  <a:srgbClr val="333333"/>
                </a:solidFill>
                <a:latin typeface="Times New Roman" pitchFamily="18" charset="0"/>
                <a:cs typeface="Times New Roman" pitchFamily="18" charset="0"/>
              </a:rPr>
              <a:t>“Mesleğinizle ilgili almış olduğunuz eğitimin ne tür avantajları var iş yaşamınızda ?”</a:t>
            </a:r>
            <a:r>
              <a:rPr lang="tr-TR" sz="2400">
                <a:solidFill>
                  <a:srgbClr val="333333"/>
                </a:solidFill>
                <a:latin typeface="Times New Roman" pitchFamily="18" charset="0"/>
                <a:cs typeface="Times New Roman" pitchFamily="18" charset="0"/>
              </a:rPr>
              <a:t/>
            </a:r>
            <a:br>
              <a:rPr lang="tr-TR" sz="2400">
                <a:solidFill>
                  <a:srgbClr val="333333"/>
                </a:solidFill>
                <a:latin typeface="Times New Roman" pitchFamily="18" charset="0"/>
                <a:cs typeface="Times New Roman" pitchFamily="18" charset="0"/>
              </a:rPr>
            </a:br>
            <a:r>
              <a:rPr lang="tr-TR" sz="2400">
                <a:solidFill>
                  <a:srgbClr val="333333"/>
                </a:solidFill>
                <a:latin typeface="Times New Roman" pitchFamily="18" charset="0"/>
                <a:cs typeface="Times New Roman" pitchFamily="18" charset="0"/>
              </a:rPr>
              <a:t/>
            </a:r>
            <a:br>
              <a:rPr lang="tr-TR" sz="2400">
                <a:solidFill>
                  <a:srgbClr val="333333"/>
                </a:solidFill>
                <a:latin typeface="Times New Roman" pitchFamily="18" charset="0"/>
                <a:cs typeface="Times New Roman" pitchFamily="18" charset="0"/>
              </a:rPr>
            </a:br>
            <a:r>
              <a:rPr lang="tr-TR" sz="2400">
                <a:solidFill>
                  <a:srgbClr val="333333"/>
                </a:solidFill>
                <a:latin typeface="Times New Roman" pitchFamily="18" charset="0"/>
                <a:cs typeface="Times New Roman" pitchFamily="18" charset="0"/>
              </a:rPr>
              <a:t>	</a:t>
            </a:r>
            <a:r>
              <a:rPr lang="tr-TR" sz="2400"/>
              <a:t> </a:t>
            </a:r>
            <a:r>
              <a:rPr lang="tr-TR" sz="2400">
                <a:solidFill>
                  <a:srgbClr val="333333"/>
                </a:solidFill>
                <a:latin typeface="Times New Roman" pitchFamily="18" charset="0"/>
                <a:cs typeface="Times New Roman" pitchFamily="18" charset="0"/>
              </a:rPr>
              <a:t>Eğitimin her meslekte olduğu gibi sekreterlikte de şart olduğu inancındayım. Biliyorsunuz, artık üniversitelerde bile sekreterlik ile ilgili bir bölüm var. Ben </a:t>
            </a:r>
            <a:r>
              <a:rPr lang="tr-TR" sz="2400">
                <a:solidFill>
                  <a:srgbClr val="FF0000"/>
                </a:solidFill>
                <a:latin typeface="Times New Roman" pitchFamily="18" charset="0"/>
                <a:cs typeface="Times New Roman" pitchFamily="18" charset="0"/>
              </a:rPr>
              <a:t>Akdeniz Üniversitesi Büro Yönetimi ve Sekreterlik Bölümü </a:t>
            </a:r>
            <a:r>
              <a:rPr lang="tr-TR" sz="2400">
                <a:solidFill>
                  <a:srgbClr val="333333"/>
                </a:solidFill>
                <a:latin typeface="Times New Roman" pitchFamily="18" charset="0"/>
                <a:cs typeface="Times New Roman" pitchFamily="18" charset="0"/>
              </a:rPr>
              <a:t>mezunuyum.</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1000"/>
                                        <p:tgtEl>
                                          <p:spTgt spid="20482"/>
                                        </p:tgtEl>
                                      </p:cBhvr>
                                    </p:animEffect>
                                    <p:anim calcmode="lin" valueType="num">
                                      <p:cBhvr>
                                        <p:cTn id="8" dur="1000" fill="hold"/>
                                        <p:tgtEl>
                                          <p:spTgt spid="20482"/>
                                        </p:tgtEl>
                                        <p:attrNameLst>
                                          <p:attrName>ppt_x</p:attrName>
                                        </p:attrNameLst>
                                      </p:cBhvr>
                                      <p:tavLst>
                                        <p:tav tm="0">
                                          <p:val>
                                            <p:strVal val="#ppt_x"/>
                                          </p:val>
                                        </p:tav>
                                        <p:tav tm="100000">
                                          <p:val>
                                            <p:strVal val="#ppt_x"/>
                                          </p:val>
                                        </p:tav>
                                      </p:tavLst>
                                    </p:anim>
                                    <p:anim calcmode="lin" valueType="num">
                                      <p:cBhvr>
                                        <p:cTn id="9" dur="1000" fill="hold"/>
                                        <p:tgtEl>
                                          <p:spTgt spid="204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652463" y="1844675"/>
            <a:ext cx="7839075" cy="3168650"/>
          </a:xfrm>
          <a:prstGeom prst="rect">
            <a:avLst/>
          </a:prstGeom>
          <a:noFill/>
        </p:spPr>
        <p:txBody>
          <a:bodyPr>
            <a:spAutoFit/>
          </a:bodyPr>
          <a:lstStyle/>
          <a:p>
            <a:pPr algn="ctr" fontAlgn="auto">
              <a:spcBef>
                <a:spcPts val="0"/>
              </a:spcBef>
              <a:spcAft>
                <a:spcPts val="0"/>
              </a:spcAft>
              <a:defRPr/>
            </a:pPr>
            <a:r>
              <a:rPr lang="tr-TR" sz="3600" b="1" dirty="0">
                <a:latin typeface="+mn-lt"/>
              </a:rPr>
              <a:t>Her </a:t>
            </a:r>
            <a:r>
              <a:rPr lang="tr-TR" sz="3600" b="1" dirty="0">
                <a:solidFill>
                  <a:srgbClr val="FF0000"/>
                </a:solidFill>
                <a:latin typeface="+mn-lt"/>
              </a:rPr>
              <a:t>işadamının arkasında</a:t>
            </a:r>
            <a:r>
              <a:rPr lang="tr-TR" sz="3600" b="1" dirty="0">
                <a:latin typeface="+mn-lt"/>
              </a:rPr>
              <a:t> mutlaka biri vardır; </a:t>
            </a:r>
          </a:p>
          <a:p>
            <a:pPr algn="ctr" fontAlgn="auto">
              <a:spcBef>
                <a:spcPts val="0"/>
              </a:spcBef>
              <a:spcAft>
                <a:spcPts val="0"/>
              </a:spcAft>
              <a:defRPr/>
            </a:pPr>
            <a:r>
              <a:rPr lang="tr-TR" sz="3600" b="1" dirty="0">
                <a:latin typeface="+mn-lt"/>
              </a:rPr>
              <a:t>Oda hiç kuskusuz </a:t>
            </a:r>
            <a:r>
              <a:rPr lang="tr-TR" sz="3600" b="1" dirty="0">
                <a:solidFill>
                  <a:srgbClr val="FF0000"/>
                </a:solidFill>
                <a:latin typeface="+mn-lt"/>
              </a:rPr>
              <a:t>Yönetici Asistanı</a:t>
            </a:r>
            <a:r>
              <a:rPr lang="tr-TR" sz="3600" b="1" dirty="0">
                <a:latin typeface="+mn-lt"/>
              </a:rPr>
              <a:t>’dır</a:t>
            </a:r>
          </a:p>
          <a:p>
            <a:pPr algn="r" fontAlgn="auto">
              <a:spcBef>
                <a:spcPts val="0"/>
              </a:spcBef>
              <a:spcAft>
                <a:spcPts val="0"/>
              </a:spcAft>
              <a:defRPr/>
            </a:pPr>
            <a:endParaRPr lang="tr-TR" sz="3200" b="1" i="1" dirty="0">
              <a:solidFill>
                <a:schemeClr val="bg1">
                  <a:lumMod val="65000"/>
                </a:schemeClr>
              </a:solidFill>
              <a:latin typeface="+mn-lt"/>
            </a:endParaRPr>
          </a:p>
          <a:p>
            <a:pPr algn="r" fontAlgn="auto">
              <a:spcBef>
                <a:spcPts val="0"/>
              </a:spcBef>
              <a:spcAft>
                <a:spcPts val="0"/>
              </a:spcAft>
              <a:defRPr/>
            </a:pPr>
            <a:r>
              <a:rPr lang="tr-TR" sz="3200" b="1" i="1" dirty="0">
                <a:solidFill>
                  <a:schemeClr val="bg1">
                    <a:lumMod val="65000"/>
                  </a:schemeClr>
                </a:solidFill>
                <a:latin typeface="+mn-lt"/>
              </a:rPr>
              <a:t>Serhat SERBES/ </a:t>
            </a:r>
          </a:p>
          <a:p>
            <a:pPr algn="r" fontAlgn="auto">
              <a:spcBef>
                <a:spcPts val="0"/>
              </a:spcBef>
              <a:spcAft>
                <a:spcPts val="0"/>
              </a:spcAft>
              <a:defRPr/>
            </a:pPr>
            <a:r>
              <a:rPr lang="tr-TR" sz="2800" b="1" i="1" dirty="0" err="1">
                <a:solidFill>
                  <a:schemeClr val="bg1">
                    <a:lumMod val="65000"/>
                  </a:schemeClr>
                </a:solidFill>
                <a:latin typeface="+mn-lt"/>
              </a:rPr>
              <a:t>Serbesler</a:t>
            </a:r>
            <a:r>
              <a:rPr lang="tr-TR" sz="2800" b="1" i="1" dirty="0">
                <a:solidFill>
                  <a:schemeClr val="bg1">
                    <a:lumMod val="65000"/>
                  </a:schemeClr>
                </a:solidFill>
                <a:latin typeface="+mn-lt"/>
              </a:rPr>
              <a:t> Şirketler Grubu Yönetim Kurulu Başkanı</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atlama 2"/>
          <p:cNvSpPr/>
          <p:nvPr/>
        </p:nvSpPr>
        <p:spPr>
          <a:xfrm>
            <a:off x="-254000" y="-373063"/>
            <a:ext cx="10718800" cy="7434263"/>
          </a:xfrm>
          <a:prstGeom prst="irregularSeal2">
            <a:avLst/>
          </a:prstGeom>
          <a:ln w="76200"/>
        </p:spPr>
        <p:style>
          <a:lnRef idx="2">
            <a:schemeClr val="accent1"/>
          </a:lnRef>
          <a:fillRef idx="1">
            <a:schemeClr val="lt1"/>
          </a:fillRef>
          <a:effectRef idx="0">
            <a:schemeClr val="accent1"/>
          </a:effectRef>
          <a:fontRef idx="minor">
            <a:schemeClr val="dk1"/>
          </a:fontRef>
        </p:style>
        <p:txBody>
          <a:bodyPr anchor="ctr"/>
          <a:lstStyle/>
          <a:p>
            <a:pPr algn="ctr">
              <a:defRPr/>
            </a:pPr>
            <a:endParaRPr lang="tr-TR"/>
          </a:p>
        </p:txBody>
      </p:sp>
      <p:sp>
        <p:nvSpPr>
          <p:cNvPr id="32769" name="Rectangle 1"/>
          <p:cNvSpPr>
            <a:spLocks noChangeArrowheads="1"/>
          </p:cNvSpPr>
          <p:nvPr/>
        </p:nvSpPr>
        <p:spPr bwMode="auto">
          <a:xfrm>
            <a:off x="338667" y="1914002"/>
            <a:ext cx="8466666" cy="3029997"/>
          </a:xfrm>
          <a:prstGeom prst="rect">
            <a:avLst/>
          </a:prstGeom>
          <a:noFill/>
          <a:ln w="9525">
            <a:noFill/>
            <a:miter lim="800000"/>
            <a:headEnd/>
            <a:tailEnd/>
          </a:ln>
          <a:effectLst/>
          <a:scene3d>
            <a:camera prst="isometricOffAxis1Right"/>
            <a:lightRig rig="threePt" dir="t"/>
          </a:scene3d>
        </p:spPr>
        <p:txBody>
          <a:bodyPr anchor="ctr">
            <a:spAutoFit/>
          </a:bodyPr>
          <a:lstStyle/>
          <a:p>
            <a:pPr algn="ctr">
              <a:lnSpc>
                <a:spcPct val="150000"/>
              </a:lnSpc>
              <a:defRPr/>
            </a:pPr>
            <a:r>
              <a:rPr lang="tr-TR" sz="4400" b="1" cap="all" dirty="0">
                <a:ln w="9000" cmpd="sng">
                  <a:noFill/>
                  <a:prstDash val="solid"/>
                </a:ln>
                <a:blipFill>
                  <a:blip r:embed="rId2"/>
                  <a:stretch>
                    <a:fillRect/>
                  </a:stretch>
                </a:blipFill>
                <a:effectLst>
                  <a:reflection blurRad="12700" stA="28000" endPos="45000" dist="1000" dir="5400000" sy="-100000" algn="bl" rotWithShape="0"/>
                </a:effectLst>
                <a:latin typeface="Arial" pitchFamily="34" charset="0"/>
                <a:ea typeface="Times New Roman" pitchFamily="18" charset="0"/>
                <a:cs typeface="Arial" pitchFamily="34" charset="0"/>
              </a:rPr>
              <a:t>BAŞARILI PATRONLARIN ARKASINDAKİ SEKRETERLER KONUŞTU!</a:t>
            </a:r>
            <a:endParaRPr lang="tr-TR" sz="8000" b="1" cap="all" dirty="0">
              <a:ln w="9000" cmpd="sng">
                <a:noFill/>
                <a:prstDash val="solid"/>
              </a:ln>
              <a:blipFill>
                <a:blip r:embed="rId2"/>
                <a:stretch>
                  <a:fillRect/>
                </a:stretch>
              </a:blipFill>
              <a:effectLst>
                <a:reflection blurRad="12700" stA="28000" endPos="45000" dist="1000" dir="5400000" sy="-100000" algn="bl" rotWithShape="0"/>
              </a:effectLst>
              <a:latin typeface="Calibri" pitchFamily="34"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nodeType="afterGroup">
                            <p:stCondLst>
                              <p:cond delay="1000"/>
                            </p:stCondLst>
                            <p:childTnLst>
                              <p:par>
                                <p:cTn id="11" presetID="41" presetClass="entr" presetSubtype="0" fill="hold" nodeType="afterEffect">
                                  <p:stCondLst>
                                    <p:cond delay="0"/>
                                  </p:stCondLst>
                                  <p:iterate type="lt">
                                    <p:tmPct val="10000"/>
                                  </p:iterate>
                                  <p:childTnLst>
                                    <p:set>
                                      <p:cBhvr>
                                        <p:cTn id="12" dur="1" fill="hold">
                                          <p:stCondLst>
                                            <p:cond delay="0"/>
                                          </p:stCondLst>
                                        </p:cTn>
                                        <p:tgtEl>
                                          <p:spTgt spid="32769"/>
                                        </p:tgtEl>
                                        <p:attrNameLst>
                                          <p:attrName>style.visibility</p:attrName>
                                        </p:attrNameLst>
                                      </p:cBhvr>
                                      <p:to>
                                        <p:strVal val="visible"/>
                                      </p:to>
                                    </p:set>
                                    <p:anim calcmode="lin" valueType="num">
                                      <p:cBhvr>
                                        <p:cTn id="13" dur="500" fill="hold"/>
                                        <p:tgtEl>
                                          <p:spTgt spid="32769"/>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2769"/>
                                        </p:tgtEl>
                                        <p:attrNameLst>
                                          <p:attrName>ppt_y</p:attrName>
                                        </p:attrNameLst>
                                      </p:cBhvr>
                                      <p:tavLst>
                                        <p:tav tm="0">
                                          <p:val>
                                            <p:strVal val="#ppt_y"/>
                                          </p:val>
                                        </p:tav>
                                        <p:tav tm="100000">
                                          <p:val>
                                            <p:strVal val="#ppt_y"/>
                                          </p:val>
                                        </p:tav>
                                      </p:tavLst>
                                    </p:anim>
                                    <p:anim calcmode="lin" valueType="num">
                                      <p:cBhvr>
                                        <p:cTn id="15" dur="500" fill="hold"/>
                                        <p:tgtEl>
                                          <p:spTgt spid="32769"/>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2769"/>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2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531813" y="388938"/>
            <a:ext cx="8080375" cy="954087"/>
          </a:xfrm>
          <a:prstGeom prst="rect">
            <a:avLst/>
          </a:prstGeom>
          <a:noFill/>
          <a:ln w="9525">
            <a:noFill/>
            <a:miter lim="800000"/>
            <a:headEnd/>
            <a:tailEnd/>
          </a:ln>
        </p:spPr>
        <p:txBody>
          <a:bodyPr anchor="ctr">
            <a:spAutoFit/>
          </a:bodyPr>
          <a:lstStyle/>
          <a:p>
            <a:pPr>
              <a:defRPr/>
            </a:pPr>
            <a:r>
              <a:rPr lang="tr-TR" sz="2800" dirty="0">
                <a:solidFill>
                  <a:srgbClr val="FF0000"/>
                </a:solidFill>
                <a:latin typeface="Times New Roman" pitchFamily="18" charset="0"/>
                <a:cs typeface="Times New Roman" pitchFamily="18" charset="0"/>
              </a:rPr>
              <a:t>Hürriyet</a:t>
            </a:r>
            <a:r>
              <a:rPr lang="tr-TR" sz="2800" dirty="0">
                <a:latin typeface="Times New Roman" pitchFamily="18" charset="0"/>
                <a:cs typeface="Times New Roman" pitchFamily="18" charset="0"/>
              </a:rPr>
              <a:t>'in eski Genel Yayın Yönetmeni Çetin Emeç’in Sekreteri “</a:t>
            </a:r>
            <a:r>
              <a:rPr lang="tr-TR" sz="2800" i="1" dirty="0">
                <a:solidFill>
                  <a:schemeClr val="accent2">
                    <a:lumMod val="50000"/>
                  </a:schemeClr>
                </a:solidFill>
                <a:latin typeface="Times New Roman" pitchFamily="18" charset="0"/>
                <a:cs typeface="Times New Roman" pitchFamily="18" charset="0"/>
              </a:rPr>
              <a:t>Nebahat Ercan</a:t>
            </a:r>
            <a:r>
              <a:rPr lang="tr-TR" sz="2800" dirty="0">
                <a:latin typeface="Times New Roman" pitchFamily="18" charset="0"/>
                <a:cs typeface="Times New Roman" pitchFamily="18" charset="0"/>
              </a:rPr>
              <a:t>”</a:t>
            </a:r>
            <a:endParaRPr lang="tr-TR" sz="2800" dirty="0">
              <a:solidFill>
                <a:srgbClr val="333333"/>
              </a:solidFill>
              <a:latin typeface="Times New Roman" pitchFamily="18" charset="0"/>
              <a:cs typeface="Times New Roman" pitchFamily="18" charset="0"/>
            </a:endParaRPr>
          </a:p>
        </p:txBody>
      </p:sp>
      <p:sp>
        <p:nvSpPr>
          <p:cNvPr id="3" name="2 Dikdörtgen"/>
          <p:cNvSpPr>
            <a:spLocks noChangeArrowheads="1"/>
          </p:cNvSpPr>
          <p:nvPr/>
        </p:nvSpPr>
        <p:spPr bwMode="auto">
          <a:xfrm>
            <a:off x="430213" y="1517650"/>
            <a:ext cx="42799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tr-TR" sz="4400" i="1">
                <a:solidFill>
                  <a:srgbClr val="333333"/>
                </a:solidFill>
                <a:latin typeface="Times New Roman" pitchFamily="18" charset="0"/>
                <a:cs typeface="Times New Roman" pitchFamily="18" charset="0"/>
              </a:rPr>
              <a:t>“</a:t>
            </a:r>
            <a:r>
              <a:rPr lang="tr-TR" sz="4400">
                <a:latin typeface="Monotype Corsiva" pitchFamily="66" charset="0"/>
              </a:rPr>
              <a:t>Sekreter inisiyatif kullanabilirse patronuyla iki kişilik bir ekip olur</a:t>
            </a:r>
            <a:r>
              <a:rPr lang="tr-TR" sz="4400"/>
              <a:t>.</a:t>
            </a:r>
            <a:r>
              <a:rPr lang="tr-TR" sz="4400" i="1">
                <a:solidFill>
                  <a:srgbClr val="333333"/>
                </a:solidFill>
                <a:latin typeface="Times New Roman" pitchFamily="18" charset="0"/>
                <a:cs typeface="Times New Roman" pitchFamily="18" charset="0"/>
              </a:rPr>
              <a:t>”</a:t>
            </a:r>
            <a:endParaRPr lang="tr-TR" sz="4400"/>
          </a:p>
        </p:txBody>
      </p:sp>
      <p:pic>
        <p:nvPicPr>
          <p:cNvPr id="4" name="3 Resim" descr="6t.jpg"/>
          <p:cNvPicPr>
            <a:picLocks noChangeAspect="1"/>
          </p:cNvPicPr>
          <p:nvPr/>
        </p:nvPicPr>
        <p:blipFill>
          <a:blip r:embed="rId2" cstate="print"/>
          <a:stretch>
            <a:fillRect/>
          </a:stretch>
        </p:blipFill>
        <p:spPr>
          <a:xfrm>
            <a:off x="4809070" y="1602689"/>
            <a:ext cx="3843867" cy="4865839"/>
          </a:xfrm>
          <a:prstGeom prst="rect">
            <a:avLst/>
          </a:prstGeom>
          <a:ln>
            <a:noFill/>
          </a:ln>
          <a:effectLst>
            <a:softEdge rad="112500"/>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265113" y="1219200"/>
            <a:ext cx="8613775" cy="2124075"/>
          </a:xfrm>
          <a:prstGeom prst="rect">
            <a:avLst/>
          </a:prstGeom>
          <a:noFill/>
          <a:ln w="9525">
            <a:noFill/>
            <a:miter lim="800000"/>
            <a:headEnd/>
            <a:tailEnd/>
          </a:ln>
        </p:spPr>
        <p:txBody>
          <a:bodyPr anchor="ctr">
            <a:spAutoFit/>
          </a:bodyPr>
          <a:lstStyle/>
          <a:p>
            <a:pPr>
              <a:defRPr/>
            </a:pPr>
            <a:r>
              <a:rPr lang="tr-TR" sz="2800" dirty="0">
                <a:solidFill>
                  <a:srgbClr val="FF0000"/>
                </a:solidFill>
              </a:rPr>
              <a:t>Alarko</a:t>
            </a:r>
            <a:r>
              <a:rPr lang="tr-TR" sz="2800" dirty="0"/>
              <a:t> Şirketler Topluluğu Yönetim Kurulu Başkanı İshak </a:t>
            </a:r>
            <a:r>
              <a:rPr lang="tr-TR" sz="2800" dirty="0" err="1"/>
              <a:t>Alaton’un</a:t>
            </a:r>
            <a:r>
              <a:rPr lang="tr-TR" sz="2800" dirty="0"/>
              <a:t> asistanı “</a:t>
            </a:r>
            <a:r>
              <a:rPr lang="tr-TR" sz="2800" i="1" dirty="0">
                <a:solidFill>
                  <a:schemeClr val="accent2">
                    <a:lumMod val="50000"/>
                  </a:schemeClr>
                </a:solidFill>
              </a:rPr>
              <a:t>Hülya Çınar</a:t>
            </a:r>
            <a:r>
              <a:rPr lang="tr-TR" sz="2800" dirty="0"/>
              <a:t>”</a:t>
            </a:r>
          </a:p>
          <a:p>
            <a:pPr>
              <a:defRPr/>
            </a:pPr>
            <a:endParaRPr lang="tr-TR" sz="2800" dirty="0"/>
          </a:p>
          <a:p>
            <a:pPr algn="r">
              <a:defRPr/>
            </a:pPr>
            <a:r>
              <a:rPr lang="tr-TR" sz="2400" dirty="0">
                <a:solidFill>
                  <a:schemeClr val="bg1">
                    <a:lumMod val="50000"/>
                  </a:schemeClr>
                </a:solidFill>
              </a:rPr>
              <a:t>Karadeniz Teknik Üniversitesi Meslek Yüksekokulu </a:t>
            </a:r>
          </a:p>
          <a:p>
            <a:pPr algn="r">
              <a:defRPr/>
            </a:pPr>
            <a:r>
              <a:rPr lang="tr-TR" sz="2400" dirty="0">
                <a:solidFill>
                  <a:schemeClr val="bg1">
                    <a:lumMod val="50000"/>
                  </a:schemeClr>
                </a:solidFill>
              </a:rPr>
              <a:t>Büro Yönetimi Mezunu</a:t>
            </a:r>
            <a:endParaRPr lang="tr-TR" sz="2400" dirty="0">
              <a:solidFill>
                <a:schemeClr val="bg1">
                  <a:lumMod val="50000"/>
                </a:schemeClr>
              </a:solidFill>
              <a:latin typeface="Times New Roman" pitchFamily="18" charset="0"/>
              <a:cs typeface="Times New Roman" pitchFamily="18" charset="0"/>
            </a:endParaRPr>
          </a:p>
        </p:txBody>
      </p:sp>
      <p:sp>
        <p:nvSpPr>
          <p:cNvPr id="3" name="2 Dikdörtgen"/>
          <p:cNvSpPr>
            <a:spLocks noChangeArrowheads="1"/>
          </p:cNvSpPr>
          <p:nvPr/>
        </p:nvSpPr>
        <p:spPr bwMode="auto">
          <a:xfrm>
            <a:off x="681038" y="3289300"/>
            <a:ext cx="77819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tr-TR" sz="4800" i="1">
                <a:solidFill>
                  <a:srgbClr val="333333"/>
                </a:solidFill>
                <a:latin typeface="Monotype Corsiva" pitchFamily="66" charset="0"/>
                <a:cs typeface="Times New Roman" pitchFamily="18" charset="0"/>
              </a:rPr>
              <a:t>“</a:t>
            </a:r>
            <a:r>
              <a:rPr lang="tr-TR" sz="4800">
                <a:solidFill>
                  <a:srgbClr val="FF0000"/>
                </a:solidFill>
                <a:latin typeface="Monotype Corsiva" pitchFamily="66" charset="0"/>
              </a:rPr>
              <a:t>En az orta düzey</a:t>
            </a:r>
            <a:r>
              <a:rPr lang="tr-TR" sz="4800">
                <a:latin typeface="Monotype Corsiva" pitchFamily="66" charset="0"/>
              </a:rPr>
              <a:t> bir yönetici kadar bilgi düzeyine sahibiz.</a:t>
            </a:r>
            <a:r>
              <a:rPr lang="tr-TR" sz="4800" i="1">
                <a:solidFill>
                  <a:srgbClr val="333333"/>
                </a:solidFill>
                <a:latin typeface="Monotype Corsiva" pitchFamily="66" charset="0"/>
                <a:cs typeface="Times New Roman" pitchFamily="18" charset="0"/>
              </a:rPr>
              <a:t>”</a:t>
            </a:r>
            <a:endParaRPr lang="tr-TR" sz="4800">
              <a:latin typeface="Monotype Corsiva" pitchFamily="66"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Resim" descr="images.jpg"/>
          <p:cNvPicPr>
            <a:picLocks noChangeAspect="1"/>
          </p:cNvPicPr>
          <p:nvPr/>
        </p:nvPicPr>
        <p:blipFill>
          <a:blip r:embed="rId2" cstate="print"/>
          <a:stretch>
            <a:fillRect/>
          </a:stretch>
        </p:blipFill>
        <p:spPr>
          <a:xfrm>
            <a:off x="301954" y="523666"/>
            <a:ext cx="3623725" cy="35439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6 Resim" descr="handsome-young-male-secretary-4974750.jpg"/>
          <p:cNvPicPr>
            <a:picLocks noChangeAspect="1"/>
          </p:cNvPicPr>
          <p:nvPr/>
        </p:nvPicPr>
        <p:blipFill>
          <a:blip r:embed="rId3" cstate="print"/>
          <a:srcRect l="11424" t="15951" r="3708" b="10541"/>
          <a:stretch>
            <a:fillRect/>
          </a:stretch>
        </p:blipFill>
        <p:spPr>
          <a:xfrm>
            <a:off x="4629244" y="564610"/>
            <a:ext cx="4203511" cy="26886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Metin kutusu"/>
          <p:cNvSpPr txBox="1"/>
          <p:nvPr/>
        </p:nvSpPr>
        <p:spPr>
          <a:xfrm>
            <a:off x="2900855" y="-407601"/>
            <a:ext cx="3342291" cy="5478423"/>
          </a:xfrm>
          <a:prstGeom prst="rect">
            <a:avLst/>
          </a:prstGeom>
          <a:noFill/>
        </p:spPr>
        <p:txBody>
          <a:bodyPr>
            <a:spAutoFit/>
          </a:bodyPr>
          <a:lstStyle/>
          <a:p>
            <a:pPr fontAlgn="auto">
              <a:spcBef>
                <a:spcPts val="0"/>
              </a:spcBef>
              <a:spcAft>
                <a:spcPts val="0"/>
              </a:spcAft>
              <a:defRPr/>
            </a:pPr>
            <a:r>
              <a:rPr lang="tr-TR" sz="35000" dirty="0">
                <a:solidFill>
                  <a:srgbClr val="C00000"/>
                </a:solidFill>
                <a:effectLst>
                  <a:glow rad="139700">
                    <a:schemeClr val="accent2">
                      <a:satMod val="175000"/>
                      <a:alpha val="40000"/>
                    </a:schemeClr>
                  </a:glow>
                </a:effectLst>
                <a:latin typeface="Times New Roman" pitchFamily="18" charset="0"/>
                <a:cs typeface="Times New Roman" pitchFamily="18" charset="0"/>
              </a:rPr>
              <a:t>X</a:t>
            </a:r>
          </a:p>
        </p:txBody>
      </p:sp>
      <p:sp>
        <p:nvSpPr>
          <p:cNvPr id="8" name="7 Metin kutusu"/>
          <p:cNvSpPr txBox="1"/>
          <p:nvPr/>
        </p:nvSpPr>
        <p:spPr>
          <a:xfrm>
            <a:off x="807871" y="5269205"/>
            <a:ext cx="7642745" cy="1077218"/>
          </a:xfrm>
          <a:prstGeom prst="rect">
            <a:avLst/>
          </a:prstGeom>
          <a:effectLst>
            <a:glow rad="2286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tr-TR" sz="3200" b="1" spc="300" dirty="0">
                <a:solidFill>
                  <a:schemeClr val="tx1"/>
                </a:solidFill>
              </a:rPr>
              <a:t>Sekreterlik Mesleği Sadece  Bu  </a:t>
            </a:r>
            <a:r>
              <a:rPr lang="tr-TR" sz="3200" b="1" spc="300" dirty="0">
                <a:solidFill>
                  <a:srgbClr val="FF0000"/>
                </a:solidFill>
              </a:rPr>
              <a:t>DEĞİLDİR !!!</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par>
                          <p:cTn id="10" fill="hold" nodeType="afterGroup">
                            <p:stCondLst>
                              <p:cond delay="2000"/>
                            </p:stCondLst>
                            <p:childTnLst>
                              <p:par>
                                <p:cTn id="11" presetID="41" presetClass="entr" presetSubtype="0" fill="hold"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8"/>
                                        </p:tgtEl>
                                        <p:attrNameLst>
                                          <p:attrName>ppt_y</p:attrName>
                                        </p:attrNameLst>
                                      </p:cBhvr>
                                      <p:tavLst>
                                        <p:tav tm="0">
                                          <p:val>
                                            <p:strVal val="#ppt_y"/>
                                          </p:val>
                                        </p:tav>
                                        <p:tav tm="100000">
                                          <p:val>
                                            <p:strVal val="#ppt_y"/>
                                          </p:val>
                                        </p:tav>
                                      </p:tavLst>
                                    </p:anim>
                                    <p:anim calcmode="lin" valueType="num">
                                      <p:cBhvr>
                                        <p:cTn id="1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SERAP-~1.JPG"/>
          <p:cNvPicPr>
            <a:picLocks noChangeAspect="1"/>
          </p:cNvPicPr>
          <p:nvPr/>
        </p:nvPicPr>
        <p:blipFill>
          <a:blip r:embed="rId2" cstate="print"/>
          <a:stretch>
            <a:fillRect/>
          </a:stretch>
        </p:blipFill>
        <p:spPr>
          <a:xfrm>
            <a:off x="420912" y="431477"/>
            <a:ext cx="3847571" cy="38266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4 Resim" descr="izkerguder_can.jpg"/>
          <p:cNvPicPr>
            <a:picLocks noChangeAspect="1"/>
          </p:cNvPicPr>
          <p:nvPr/>
        </p:nvPicPr>
        <p:blipFill>
          <a:blip r:embed="rId3" cstate="print"/>
          <a:stretch>
            <a:fillRect/>
          </a:stretch>
        </p:blipFill>
        <p:spPr>
          <a:xfrm>
            <a:off x="4703674" y="431477"/>
            <a:ext cx="3821355" cy="38266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5 Metin kutusu"/>
          <p:cNvSpPr txBox="1">
            <a:spLocks noChangeArrowheads="1"/>
          </p:cNvSpPr>
          <p:nvPr/>
        </p:nvSpPr>
        <p:spPr bwMode="auto">
          <a:xfrm>
            <a:off x="246063" y="4967288"/>
            <a:ext cx="86360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2800">
                <a:latin typeface="Calibri" pitchFamily="34" charset="0"/>
              </a:rPr>
              <a:t>Günümüzde sekreterler sadece telefonlara bakan ofis çalışanı </a:t>
            </a:r>
            <a:r>
              <a:rPr lang="tr-TR" sz="2800" b="1">
                <a:solidFill>
                  <a:srgbClr val="FF0000"/>
                </a:solidFill>
                <a:latin typeface="Calibri" pitchFamily="34" charset="0"/>
              </a:rPr>
              <a:t>değildir</a:t>
            </a:r>
            <a:r>
              <a:rPr lang="tr-TR" sz="2800">
                <a:latin typeface="Calibri" pitchFamily="34" charset="0"/>
              </a:rPr>
              <a:t>. </a:t>
            </a:r>
            <a:r>
              <a:rPr lang="tr-TR" sz="2800" b="1">
                <a:solidFill>
                  <a:srgbClr val="FF0000"/>
                </a:solidFill>
                <a:latin typeface="Calibri" pitchFamily="34" charset="0"/>
              </a:rPr>
              <a:t>Yönetici asistanı </a:t>
            </a:r>
            <a:r>
              <a:rPr lang="tr-TR" sz="2800">
                <a:latin typeface="Calibri" pitchFamily="34" charset="0"/>
              </a:rPr>
              <a:t>olarak büro ile ilgili birçok faaliyeti yerine getiren yöneticinin </a:t>
            </a:r>
            <a:r>
              <a:rPr lang="tr-TR" sz="2800" b="1">
                <a:solidFill>
                  <a:srgbClr val="FF0000"/>
                </a:solidFill>
                <a:latin typeface="Calibri" pitchFamily="34" charset="0"/>
              </a:rPr>
              <a:t>sağ koludur</a:t>
            </a:r>
            <a:r>
              <a:rPr lang="tr-TR" sz="2800">
                <a:latin typeface="Calibri" pitchFamily="34" charset="0"/>
              </a:rPr>
              <a:t>.</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79463" y="1663700"/>
            <a:ext cx="7839075" cy="2246313"/>
          </a:xfrm>
          <a:prstGeom prst="rect">
            <a:avLst/>
          </a:prstGeom>
          <a:noFill/>
        </p:spPr>
        <p:txBody>
          <a:bodyPr>
            <a:spAutoFit/>
          </a:bodyPr>
          <a:lstStyle/>
          <a:p>
            <a:pPr algn="ctr" fontAlgn="auto">
              <a:spcBef>
                <a:spcPts val="0"/>
              </a:spcBef>
              <a:spcAft>
                <a:spcPts val="0"/>
              </a:spcAft>
              <a:defRPr/>
            </a:pPr>
            <a:r>
              <a:rPr lang="tr-TR" sz="3600" b="1" dirty="0">
                <a:latin typeface="+mn-lt"/>
              </a:rPr>
              <a:t>Sekreter bir </a:t>
            </a:r>
            <a:r>
              <a:rPr lang="tr-TR" sz="3600" b="1" dirty="0">
                <a:solidFill>
                  <a:srgbClr val="FF0000"/>
                </a:solidFill>
                <a:latin typeface="+mn-lt"/>
              </a:rPr>
              <a:t>ahenk kurucu görevi </a:t>
            </a:r>
            <a:r>
              <a:rPr lang="tr-TR" sz="3600" b="1" dirty="0">
                <a:latin typeface="+mn-lt"/>
              </a:rPr>
              <a:t>yüklenmiş kişidir.</a:t>
            </a:r>
          </a:p>
          <a:p>
            <a:pPr algn="ctr" fontAlgn="auto">
              <a:spcBef>
                <a:spcPts val="0"/>
              </a:spcBef>
              <a:spcAft>
                <a:spcPts val="0"/>
              </a:spcAft>
              <a:defRPr/>
            </a:pPr>
            <a:endParaRPr lang="tr-TR" sz="3600" dirty="0">
              <a:latin typeface="+mn-lt"/>
            </a:endParaRPr>
          </a:p>
          <a:p>
            <a:pPr algn="r" fontAlgn="auto">
              <a:spcBef>
                <a:spcPts val="0"/>
              </a:spcBef>
              <a:spcAft>
                <a:spcPts val="0"/>
              </a:spcAft>
              <a:defRPr/>
            </a:pPr>
            <a:r>
              <a:rPr lang="tr-TR" sz="3200" b="1" i="1" dirty="0" err="1">
                <a:solidFill>
                  <a:schemeClr val="bg1">
                    <a:lumMod val="65000"/>
                  </a:schemeClr>
                </a:solidFill>
                <a:latin typeface="+mn-lt"/>
              </a:rPr>
              <a:t>Eugene</a:t>
            </a:r>
            <a:r>
              <a:rPr lang="tr-TR" sz="3200" b="1" i="1" dirty="0">
                <a:solidFill>
                  <a:schemeClr val="bg1">
                    <a:lumMod val="65000"/>
                  </a:schemeClr>
                </a:solidFill>
                <a:latin typeface="+mn-lt"/>
              </a:rPr>
              <a:t> KOSKY</a:t>
            </a:r>
          </a:p>
        </p:txBody>
      </p:sp>
      <p:sp>
        <p:nvSpPr>
          <p:cNvPr id="3" name="2 Metin kutusu"/>
          <p:cNvSpPr txBox="1"/>
          <p:nvPr/>
        </p:nvSpPr>
        <p:spPr>
          <a:xfrm>
            <a:off x="779463" y="1419225"/>
            <a:ext cx="7839075" cy="3170238"/>
          </a:xfrm>
          <a:prstGeom prst="rect">
            <a:avLst/>
          </a:prstGeom>
          <a:noFill/>
        </p:spPr>
        <p:txBody>
          <a:bodyPr>
            <a:spAutoFit/>
          </a:bodyPr>
          <a:lstStyle/>
          <a:p>
            <a:pPr algn="ctr" fontAlgn="auto">
              <a:spcBef>
                <a:spcPts val="0"/>
              </a:spcBef>
              <a:spcAft>
                <a:spcPts val="0"/>
              </a:spcAft>
              <a:defRPr/>
            </a:pPr>
            <a:r>
              <a:rPr lang="tr-TR" sz="3600" b="1" dirty="0">
                <a:latin typeface="+mn-lt"/>
              </a:rPr>
              <a:t>İş hayatı bir “bisiklet” olsaydı, sekreteri </a:t>
            </a:r>
            <a:r>
              <a:rPr lang="tr-TR" sz="3600" b="1" dirty="0">
                <a:solidFill>
                  <a:srgbClr val="FF0000"/>
                </a:solidFill>
                <a:latin typeface="+mn-lt"/>
              </a:rPr>
              <a:t>dişlilerin uyumlu olarak dönmesini sağlayan zincire</a:t>
            </a:r>
            <a:r>
              <a:rPr lang="tr-TR" sz="3600" b="1" dirty="0">
                <a:latin typeface="+mn-lt"/>
              </a:rPr>
              <a:t> benzetirdim.</a:t>
            </a:r>
          </a:p>
          <a:p>
            <a:pPr algn="ctr" fontAlgn="auto">
              <a:spcBef>
                <a:spcPts val="0"/>
              </a:spcBef>
              <a:spcAft>
                <a:spcPts val="0"/>
              </a:spcAft>
              <a:defRPr/>
            </a:pPr>
            <a:endParaRPr lang="tr-TR" sz="3600" dirty="0">
              <a:latin typeface="+mn-lt"/>
            </a:endParaRPr>
          </a:p>
          <a:p>
            <a:pPr algn="r" fontAlgn="auto">
              <a:spcBef>
                <a:spcPts val="0"/>
              </a:spcBef>
              <a:spcAft>
                <a:spcPts val="0"/>
              </a:spcAft>
              <a:defRPr/>
            </a:pPr>
            <a:r>
              <a:rPr lang="tr-TR" sz="3200" b="1" i="1" dirty="0" err="1">
                <a:solidFill>
                  <a:schemeClr val="bg1">
                    <a:lumMod val="65000"/>
                  </a:schemeClr>
                </a:solidFill>
                <a:latin typeface="+mn-lt"/>
              </a:rPr>
              <a:t>İzel</a:t>
            </a:r>
            <a:r>
              <a:rPr lang="tr-TR" sz="3200" b="1" i="1" dirty="0">
                <a:solidFill>
                  <a:schemeClr val="bg1">
                    <a:lumMod val="65000"/>
                  </a:schemeClr>
                </a:solidFill>
                <a:latin typeface="+mn-lt"/>
              </a:rPr>
              <a:t> ROZENTEL / </a:t>
            </a:r>
          </a:p>
          <a:p>
            <a:pPr algn="r" fontAlgn="auto">
              <a:spcBef>
                <a:spcPts val="0"/>
              </a:spcBef>
              <a:spcAft>
                <a:spcPts val="0"/>
              </a:spcAft>
              <a:defRPr/>
            </a:pPr>
            <a:r>
              <a:rPr lang="tr-TR" sz="2400" b="1" i="1" dirty="0" err="1">
                <a:solidFill>
                  <a:schemeClr val="bg1">
                    <a:lumMod val="65000"/>
                  </a:schemeClr>
                </a:solidFill>
                <a:latin typeface="+mn-lt"/>
              </a:rPr>
              <a:t>Scrıkss</a:t>
            </a:r>
            <a:r>
              <a:rPr lang="tr-TR" sz="2400" b="1" i="1" dirty="0">
                <a:solidFill>
                  <a:schemeClr val="bg1">
                    <a:lumMod val="65000"/>
                  </a:schemeClr>
                </a:solidFill>
                <a:latin typeface="+mn-lt"/>
              </a:rPr>
              <a:t> Maden ve Plastik Sanayi A.Ş. Yönetim Kurulu Üyesi</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22" presetClass="exit" presetSubtype="8" fill="hold" grpId="1" nodeType="afterEffect">
                                  <p:stCondLst>
                                    <p:cond delay="5000"/>
                                  </p:stCondLst>
                                  <p:childTnLst>
                                    <p:animEffect transition="out" filter="wipe(left)">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par>
                          <p:cTn id="15" fill="hold" nodeType="afterGroup">
                            <p:stCondLst>
                              <p:cond delay="6500"/>
                            </p:stCondLst>
                            <p:childTnLst>
                              <p:par>
                                <p:cTn id="16" presetID="37"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900" decel="100000" fill="hold"/>
                                        <p:tgtEl>
                                          <p:spTgt spid="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70934" y="2551837"/>
            <a:ext cx="8602132" cy="175432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Kimdir bu Yönetici Asistanı (Sekreter) ?</a:t>
            </a:r>
          </a:p>
        </p:txBody>
      </p:sp>
    </p:spTree>
  </p:cSld>
  <p:clrMapOvr>
    <a:masterClrMapping/>
  </p:clrMapOvr>
  <p:transition>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857500"/>
            <a:ext cx="8229600" cy="1143000"/>
          </a:xfrm>
        </p:spPr>
        <p:txBody>
          <a:bodyPr rtlCol="0">
            <a:normAutofit/>
          </a:bodyPr>
          <a:lstStyle/>
          <a:p>
            <a:pPr eaLnBrk="1" fontAlgn="auto" hangingPunct="1">
              <a:spcAft>
                <a:spcPts val="0"/>
              </a:spcAft>
              <a:defRPr/>
            </a:pPr>
            <a:r>
              <a:rPr lang="tr-TR" sz="3600" b="1" i="1" dirty="0" smtClean="0">
                <a:solidFill>
                  <a:schemeClr val="accent2">
                    <a:lumMod val="50000"/>
                  </a:schemeClr>
                </a:solidFill>
                <a:latin typeface="Adobe Garamond Pro Bold" pitchFamily="18" charset="0"/>
                <a:cs typeface="Times New Roman" pitchFamily="18" charset="0"/>
              </a:rPr>
              <a:t>Peki </a:t>
            </a:r>
            <a:r>
              <a:rPr lang="tr-TR" sz="3600" b="1" i="1" dirty="0" err="1" smtClean="0">
                <a:solidFill>
                  <a:schemeClr val="accent2">
                    <a:lumMod val="50000"/>
                  </a:schemeClr>
                </a:solidFill>
                <a:latin typeface="Adobe Garamond Pro Bold" pitchFamily="18" charset="0"/>
                <a:cs typeface="Times New Roman" pitchFamily="18" charset="0"/>
              </a:rPr>
              <a:t>SEKRETER’in</a:t>
            </a:r>
            <a:r>
              <a:rPr lang="tr-TR" sz="3600" b="1" i="1" dirty="0" smtClean="0">
                <a:solidFill>
                  <a:schemeClr val="accent2">
                    <a:lumMod val="50000"/>
                  </a:schemeClr>
                </a:solidFill>
                <a:latin typeface="Adobe Garamond Pro Bold" pitchFamily="18" charset="0"/>
                <a:cs typeface="Times New Roman" pitchFamily="18" charset="0"/>
              </a:rPr>
              <a:t> Özellikleri Nelerdir?</a:t>
            </a:r>
            <a:endParaRPr lang="tr-TR" sz="3600" b="1" i="1" dirty="0">
              <a:solidFill>
                <a:schemeClr val="accent2">
                  <a:lumMod val="50000"/>
                </a:schemeClr>
              </a:solidFill>
              <a:latin typeface="Adobe Garamond Pro Bold" pitchFamily="18" charset="0"/>
              <a:cs typeface="Times New Roman" pitchFamily="18" charset="0"/>
            </a:endParaRPr>
          </a:p>
        </p:txBody>
      </p:sp>
      <p:pic>
        <p:nvPicPr>
          <p:cNvPr id="4" name="3 Resim" descr="SERAP-~1.JPG"/>
          <p:cNvPicPr>
            <a:picLocks noChangeAspect="1"/>
          </p:cNvPicPr>
          <p:nvPr/>
        </p:nvPicPr>
        <p:blipFill>
          <a:blip r:embed="rId2" cstate="print"/>
          <a:stretch>
            <a:fillRect/>
          </a:stretch>
        </p:blipFill>
        <p:spPr>
          <a:xfrm>
            <a:off x="270928" y="508002"/>
            <a:ext cx="3759205" cy="559646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25" name="Rectangle 1"/>
          <p:cNvSpPr>
            <a:spLocks noChangeArrowheads="1"/>
          </p:cNvSpPr>
          <p:nvPr/>
        </p:nvSpPr>
        <p:spPr bwMode="auto">
          <a:xfrm>
            <a:off x="4046538" y="357188"/>
            <a:ext cx="4657725"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buFont typeface="Wingdings" pitchFamily="2" charset="2"/>
              <a:buChar char="ü"/>
              <a:tabLst>
                <a:tab pos="914400" algn="l"/>
              </a:tabLst>
            </a:pPr>
            <a:r>
              <a:rPr lang="tr-TR" sz="3200">
                <a:solidFill>
                  <a:srgbClr val="FF0000"/>
                </a:solidFill>
                <a:latin typeface="Times New Roman" pitchFamily="18" charset="0"/>
                <a:cs typeface="Times New Roman" pitchFamily="18" charset="0"/>
              </a:rPr>
              <a:t>Giyiminde şık bakımlı </a:t>
            </a:r>
          </a:p>
          <a:p>
            <a:pPr eaLnBrk="0" hangingPunct="0">
              <a:buFont typeface="Wingdings" pitchFamily="2" charset="2"/>
              <a:buChar char="ü"/>
              <a:tabLst>
                <a:tab pos="914400" algn="l"/>
              </a:tabLst>
            </a:pPr>
            <a:r>
              <a:rPr lang="tr-TR" sz="3200">
                <a:solidFill>
                  <a:srgbClr val="333333"/>
                </a:solidFill>
                <a:latin typeface="Times New Roman" pitchFamily="18" charset="0"/>
                <a:cs typeface="Times New Roman" pitchFamily="18" charset="0"/>
              </a:rPr>
              <a:t>Tatlı dilli </a:t>
            </a:r>
            <a:endParaRPr lang="tr-TR" sz="3200">
              <a:latin typeface="Times New Roman" pitchFamily="18" charset="0"/>
              <a:cs typeface="Times New Roman" pitchFamily="18" charset="0"/>
            </a:endParaRPr>
          </a:p>
          <a:p>
            <a:pPr eaLnBrk="0" hangingPunct="0">
              <a:buFont typeface="Wingdings" pitchFamily="2" charset="2"/>
              <a:buChar char="ü"/>
              <a:tabLst>
                <a:tab pos="914400" algn="l"/>
              </a:tabLst>
            </a:pPr>
            <a:r>
              <a:rPr lang="tr-TR" sz="3200">
                <a:solidFill>
                  <a:srgbClr val="333333"/>
                </a:solidFill>
                <a:latin typeface="Times New Roman" pitchFamily="18" charset="0"/>
                <a:cs typeface="Times New Roman" pitchFamily="18" charset="0"/>
              </a:rPr>
              <a:t>Dinlemesini bilen </a:t>
            </a:r>
            <a:endParaRPr lang="tr-TR" sz="3200">
              <a:latin typeface="Times New Roman" pitchFamily="18" charset="0"/>
              <a:cs typeface="Times New Roman" pitchFamily="18" charset="0"/>
            </a:endParaRPr>
          </a:p>
          <a:p>
            <a:pPr eaLnBrk="0" hangingPunct="0">
              <a:buFont typeface="Wingdings" pitchFamily="2" charset="2"/>
              <a:buChar char="ü"/>
              <a:tabLst>
                <a:tab pos="914400" algn="l"/>
              </a:tabLst>
            </a:pPr>
            <a:r>
              <a:rPr lang="tr-TR" sz="3200">
                <a:solidFill>
                  <a:srgbClr val="FF0000"/>
                </a:solidFill>
                <a:latin typeface="Times New Roman" pitchFamily="18" charset="0"/>
                <a:cs typeface="Times New Roman" pitchFamily="18" charset="0"/>
              </a:rPr>
              <a:t>Karşındakini inandıran</a:t>
            </a:r>
          </a:p>
          <a:p>
            <a:pPr eaLnBrk="0" hangingPunct="0">
              <a:buFont typeface="Wingdings" pitchFamily="2" charset="2"/>
              <a:buChar char="ü"/>
              <a:tabLst>
                <a:tab pos="914400" algn="l"/>
              </a:tabLst>
            </a:pPr>
            <a:r>
              <a:rPr lang="tr-TR" sz="3200">
                <a:solidFill>
                  <a:srgbClr val="333333"/>
                </a:solidFill>
                <a:latin typeface="Times New Roman" pitchFamily="18" charset="0"/>
                <a:cs typeface="Times New Roman" pitchFamily="18" charset="0"/>
              </a:rPr>
              <a:t>Kişiye bağlı </a:t>
            </a:r>
            <a:endParaRPr lang="tr-TR" sz="3200">
              <a:latin typeface="Times New Roman" pitchFamily="18" charset="0"/>
              <a:cs typeface="Times New Roman" pitchFamily="18" charset="0"/>
            </a:endParaRPr>
          </a:p>
          <a:p>
            <a:pPr eaLnBrk="0" hangingPunct="0">
              <a:buFont typeface="Wingdings" pitchFamily="2" charset="2"/>
              <a:buChar char="ü"/>
              <a:tabLst>
                <a:tab pos="914400" algn="l"/>
              </a:tabLst>
            </a:pPr>
            <a:r>
              <a:rPr lang="tr-TR" sz="3200">
                <a:solidFill>
                  <a:srgbClr val="333333"/>
                </a:solidFill>
                <a:latin typeface="Times New Roman" pitchFamily="18" charset="0"/>
                <a:cs typeface="Times New Roman" pitchFamily="18" charset="0"/>
              </a:rPr>
              <a:t>Karar verebilen </a:t>
            </a:r>
            <a:endParaRPr lang="tr-TR" sz="3200">
              <a:latin typeface="Times New Roman" pitchFamily="18" charset="0"/>
              <a:cs typeface="Times New Roman" pitchFamily="18" charset="0"/>
            </a:endParaRPr>
          </a:p>
          <a:p>
            <a:pPr eaLnBrk="0" hangingPunct="0">
              <a:buFont typeface="Wingdings" pitchFamily="2" charset="2"/>
              <a:buChar char="ü"/>
              <a:tabLst>
                <a:tab pos="914400" algn="l"/>
              </a:tabLst>
            </a:pPr>
            <a:r>
              <a:rPr lang="tr-TR" sz="3200">
                <a:solidFill>
                  <a:srgbClr val="FF0000"/>
                </a:solidFill>
                <a:latin typeface="Times New Roman" pitchFamily="18" charset="0"/>
                <a:cs typeface="Times New Roman" pitchFamily="18" charset="0"/>
              </a:rPr>
              <a:t>Saygılı </a:t>
            </a:r>
          </a:p>
          <a:p>
            <a:pPr eaLnBrk="0" hangingPunct="0">
              <a:buFont typeface="Wingdings" pitchFamily="2" charset="2"/>
              <a:buChar char="ü"/>
              <a:tabLst>
                <a:tab pos="914400" algn="l"/>
              </a:tabLst>
            </a:pPr>
            <a:r>
              <a:rPr lang="tr-TR" sz="3200">
                <a:solidFill>
                  <a:srgbClr val="333333"/>
                </a:solidFill>
                <a:latin typeface="Times New Roman" pitchFamily="18" charset="0"/>
                <a:cs typeface="Times New Roman" pitchFamily="18" charset="0"/>
              </a:rPr>
              <a:t>Güven veren </a:t>
            </a:r>
            <a:endParaRPr lang="tr-TR" sz="3200">
              <a:latin typeface="Times New Roman" pitchFamily="18" charset="0"/>
              <a:cs typeface="Times New Roman" pitchFamily="18" charset="0"/>
            </a:endParaRPr>
          </a:p>
          <a:p>
            <a:pPr eaLnBrk="0" hangingPunct="0">
              <a:buFont typeface="Wingdings" pitchFamily="2" charset="2"/>
              <a:buChar char="ü"/>
              <a:tabLst>
                <a:tab pos="914400" algn="l"/>
              </a:tabLst>
            </a:pPr>
            <a:r>
              <a:rPr lang="tr-TR" sz="3200">
                <a:solidFill>
                  <a:srgbClr val="333333"/>
                </a:solidFill>
                <a:latin typeface="Times New Roman" pitchFamily="18" charset="0"/>
                <a:cs typeface="Times New Roman" pitchFamily="18" charset="0"/>
              </a:rPr>
              <a:t>Hedefine odaklasan Yöneticisinin işlerini düzenleyen </a:t>
            </a:r>
            <a:endParaRPr lang="tr-TR" sz="3200">
              <a:latin typeface="Times New Roman" pitchFamily="18" charset="0"/>
              <a:cs typeface="Times New Roman" pitchFamily="18" charset="0"/>
            </a:endParaRPr>
          </a:p>
          <a:p>
            <a:pPr eaLnBrk="0" hangingPunct="0">
              <a:buFont typeface="Wingdings" pitchFamily="2" charset="2"/>
              <a:buChar char="ü"/>
              <a:tabLst>
                <a:tab pos="914400" algn="l"/>
              </a:tabLst>
            </a:pPr>
            <a:r>
              <a:rPr lang="tr-TR" sz="3200">
                <a:solidFill>
                  <a:srgbClr val="333333"/>
                </a:solidFill>
                <a:latin typeface="Times New Roman" pitchFamily="18" charset="0"/>
                <a:cs typeface="Times New Roman" pitchFamily="18" charset="0"/>
              </a:rPr>
              <a:t>Öz güveni olan </a:t>
            </a:r>
            <a:endParaRPr lang="tr-TR" sz="3200">
              <a:latin typeface="Times New Roman" pitchFamily="18" charset="0"/>
              <a:cs typeface="Times New Roman" pitchFamily="18"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par>
                          <p:cTn id="11" fill="hold" nodeType="afterGroup">
                            <p:stCondLst>
                              <p:cond delay="1350"/>
                            </p:stCondLst>
                            <p:childTnLst>
                              <p:par>
                                <p:cTn id="12" presetID="54" presetClass="exit" presetSubtype="0" decel="100000" fill="hold" grpId="1" nodeType="afterEffect">
                                  <p:stCondLst>
                                    <p:cond delay="3000"/>
                                  </p:stCondLst>
                                  <p:iterate type="lt">
                                    <p:tmPct val="0"/>
                                  </p:iterate>
                                  <p:childTnLst>
                                    <p:anim calcmode="lin" valueType="num">
                                      <p:cBhvr>
                                        <p:cTn id="13" dur="500"/>
                                        <p:tgtEl>
                                          <p:spTgt spid="2"/>
                                        </p:tgtEl>
                                        <p:attrNameLst>
                                          <p:attrName>ppt_w</p:attrName>
                                        </p:attrNameLst>
                                      </p:cBhvr>
                                      <p:tavLst>
                                        <p:tav tm="0">
                                          <p:val>
                                            <p:strVal val="ppt_w"/>
                                          </p:val>
                                        </p:tav>
                                        <p:tav tm="100000">
                                          <p:val>
                                            <p:strVal val="ppt_w*0.05"/>
                                          </p:val>
                                        </p:tav>
                                      </p:tavLst>
                                    </p:anim>
                                    <p:anim calcmode="lin" valueType="num">
                                      <p:cBhvr>
                                        <p:cTn id="14" dur="500"/>
                                        <p:tgtEl>
                                          <p:spTgt spid="2"/>
                                        </p:tgtEl>
                                        <p:attrNameLst>
                                          <p:attrName>ppt_h</p:attrName>
                                        </p:attrNameLst>
                                      </p:cBhvr>
                                      <p:tavLst>
                                        <p:tav tm="0">
                                          <p:val>
                                            <p:strVal val="ppt_h"/>
                                          </p:val>
                                        </p:tav>
                                        <p:tav tm="100000">
                                          <p:val>
                                            <p:strVal val="ppt_h"/>
                                          </p:val>
                                        </p:tav>
                                      </p:tavLst>
                                    </p:anim>
                                    <p:anim calcmode="lin" valueType="num">
                                      <p:cBhvr>
                                        <p:cTn id="15" dur="500"/>
                                        <p:tgtEl>
                                          <p:spTgt spid="2"/>
                                        </p:tgtEl>
                                        <p:attrNameLst>
                                          <p:attrName>ppt_x</p:attrName>
                                        </p:attrNameLst>
                                      </p:cBhvr>
                                      <p:tavLst>
                                        <p:tav tm="0">
                                          <p:val>
                                            <p:strVal val="ppt_x"/>
                                          </p:val>
                                        </p:tav>
                                        <p:tav tm="100000">
                                          <p:val>
                                            <p:strVal val="ppt_x-.2"/>
                                          </p:val>
                                        </p:tav>
                                      </p:tavLst>
                                    </p:anim>
                                    <p:anim calcmode="lin" valueType="num">
                                      <p:cBhvr>
                                        <p:cTn id="16" dur="500"/>
                                        <p:tgtEl>
                                          <p:spTgt spid="2"/>
                                        </p:tgtEl>
                                        <p:attrNameLst>
                                          <p:attrName>ppt_y</p:attrName>
                                        </p:attrNameLst>
                                      </p:cBhvr>
                                      <p:tavLst>
                                        <p:tav tm="0">
                                          <p:val>
                                            <p:strVal val="ppt_y"/>
                                          </p:val>
                                        </p:tav>
                                        <p:tav tm="100000">
                                          <p:val>
                                            <p:strVal val="ppt_y"/>
                                          </p:val>
                                        </p:tav>
                                      </p:tavLst>
                                    </p:anim>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childTnLst>
                          </p:cTn>
                        </p:par>
                        <p:par>
                          <p:cTn id="19" fill="hold" nodeType="afterGroup">
                            <p:stCondLst>
                              <p:cond delay="4850"/>
                            </p:stCondLst>
                            <p:childTnLst>
                              <p:par>
                                <p:cTn id="20" presetID="37"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900" decel="100000" fill="hold"/>
                                        <p:tgtEl>
                                          <p:spTgt spid="4"/>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1025"/>
                                        </p:tgtEl>
                                        <p:attrNameLst>
                                          <p:attrName>style.visibility</p:attrName>
                                        </p:attrNameLst>
                                      </p:cBhvr>
                                      <p:to>
                                        <p:strVal val="visible"/>
                                      </p:to>
                                    </p:set>
                                    <p:animEffect transition="in" filter="fade">
                                      <p:cBhvr>
                                        <p:cTn id="28" dur="1000"/>
                                        <p:tgtEl>
                                          <p:spTgt spid="1025"/>
                                        </p:tgtEl>
                                      </p:cBhvr>
                                    </p:animEffect>
                                    <p:anim calcmode="lin" valueType="num">
                                      <p:cBhvr>
                                        <p:cTn id="29" dur="1000" fill="hold"/>
                                        <p:tgtEl>
                                          <p:spTgt spid="1025"/>
                                        </p:tgtEl>
                                        <p:attrNameLst>
                                          <p:attrName>ppt_x</p:attrName>
                                        </p:attrNameLst>
                                      </p:cBhvr>
                                      <p:tavLst>
                                        <p:tav tm="0">
                                          <p:val>
                                            <p:strVal val="#ppt_x"/>
                                          </p:val>
                                        </p:tav>
                                        <p:tav tm="100000">
                                          <p:val>
                                            <p:strVal val="#ppt_x"/>
                                          </p:val>
                                        </p:tav>
                                      </p:tavLst>
                                    </p:anim>
                                    <p:anim calcmode="lin" valueType="num">
                                      <p:cBhvr>
                                        <p:cTn id="30" dur="900" decel="100000" fill="hold"/>
                                        <p:tgtEl>
                                          <p:spTgt spid="102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SERAP-~1.JPG"/>
          <p:cNvPicPr>
            <a:picLocks noChangeAspect="1"/>
          </p:cNvPicPr>
          <p:nvPr/>
        </p:nvPicPr>
        <p:blipFill>
          <a:blip r:embed="rId2" cstate="print"/>
          <a:stretch>
            <a:fillRect/>
          </a:stretch>
        </p:blipFill>
        <p:spPr>
          <a:xfrm>
            <a:off x="220129" y="787853"/>
            <a:ext cx="3759205" cy="546054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0481" name="Rectangle 1"/>
          <p:cNvSpPr>
            <a:spLocks noChangeArrowheads="1"/>
          </p:cNvSpPr>
          <p:nvPr/>
        </p:nvSpPr>
        <p:spPr bwMode="auto">
          <a:xfrm>
            <a:off x="3894138" y="415925"/>
            <a:ext cx="5216525"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buSzPct val="100000"/>
              <a:buFont typeface="Wingdings" pitchFamily="2" charset="2"/>
              <a:buChar char="ü"/>
              <a:tabLst>
                <a:tab pos="914400" algn="l"/>
              </a:tabLst>
            </a:pPr>
            <a:r>
              <a:rPr lang="tr-TR" sz="2800">
                <a:latin typeface="Times New Roman" pitchFamily="18" charset="0"/>
                <a:cs typeface="Times New Roman" pitchFamily="18" charset="0"/>
              </a:rPr>
              <a:t>Seyahat engeli olmayan </a:t>
            </a:r>
          </a:p>
          <a:p>
            <a:pPr eaLnBrk="0" hangingPunct="0">
              <a:buSzPct val="100000"/>
              <a:buFont typeface="Wingdings" pitchFamily="2" charset="2"/>
              <a:buChar char="ü"/>
              <a:tabLst>
                <a:tab pos="914400" algn="l"/>
              </a:tabLst>
            </a:pPr>
            <a:r>
              <a:rPr lang="tr-TR" sz="2800">
                <a:latin typeface="Times New Roman" pitchFamily="18" charset="0"/>
                <a:cs typeface="Times New Roman" pitchFamily="18" charset="0"/>
              </a:rPr>
              <a:t>Restoran, Otel bilgisi olan </a:t>
            </a:r>
          </a:p>
          <a:p>
            <a:pPr eaLnBrk="0" hangingPunct="0">
              <a:buSzPct val="100000"/>
              <a:buFont typeface="Wingdings" pitchFamily="2" charset="2"/>
              <a:buChar char="ü"/>
              <a:tabLst>
                <a:tab pos="914400" algn="l"/>
              </a:tabLst>
            </a:pPr>
            <a:r>
              <a:rPr lang="tr-TR" sz="2800">
                <a:solidFill>
                  <a:srgbClr val="FF0000"/>
                </a:solidFill>
                <a:latin typeface="Times New Roman" pitchFamily="18" charset="0"/>
                <a:cs typeface="Times New Roman" pitchFamily="18" charset="0"/>
              </a:rPr>
              <a:t>Yöneticisini başarıya taşıyan </a:t>
            </a:r>
          </a:p>
          <a:p>
            <a:pPr eaLnBrk="0" hangingPunct="0">
              <a:buSzPct val="100000"/>
              <a:buFont typeface="Wingdings" pitchFamily="2" charset="2"/>
              <a:buChar char="ü"/>
              <a:tabLst>
                <a:tab pos="914400" algn="l"/>
              </a:tabLst>
            </a:pPr>
            <a:r>
              <a:rPr lang="tr-TR" sz="2800">
                <a:latin typeface="Times New Roman" pitchFamily="18" charset="0"/>
                <a:cs typeface="Times New Roman" pitchFamily="18" charset="0"/>
              </a:rPr>
              <a:t>Notları sağlıklı alan </a:t>
            </a:r>
          </a:p>
          <a:p>
            <a:pPr eaLnBrk="0" hangingPunct="0">
              <a:buSzPct val="100000"/>
              <a:buFont typeface="Wingdings" pitchFamily="2" charset="2"/>
              <a:buChar char="ü"/>
              <a:tabLst>
                <a:tab pos="914400" algn="l"/>
              </a:tabLst>
            </a:pPr>
            <a:r>
              <a:rPr lang="tr-TR" sz="2800">
                <a:solidFill>
                  <a:srgbClr val="FF0000"/>
                </a:solidFill>
                <a:latin typeface="Times New Roman" pitchFamily="18" charset="0"/>
                <a:cs typeface="Times New Roman" pitchFamily="18" charset="0"/>
              </a:rPr>
              <a:t>Görgü kurallarını bilen </a:t>
            </a:r>
          </a:p>
          <a:p>
            <a:pPr eaLnBrk="0" hangingPunct="0">
              <a:buSzPct val="100000"/>
              <a:buFont typeface="Wingdings" pitchFamily="2" charset="2"/>
              <a:buChar char="ü"/>
              <a:tabLst>
                <a:tab pos="914400" algn="l"/>
              </a:tabLst>
            </a:pPr>
            <a:r>
              <a:rPr lang="tr-TR" sz="2800">
                <a:latin typeface="Times New Roman" pitchFamily="18" charset="0"/>
                <a:cs typeface="Times New Roman" pitchFamily="18" charset="0"/>
              </a:rPr>
              <a:t>Aklını ve bilgisini yöneticisi için kullanan </a:t>
            </a:r>
          </a:p>
          <a:p>
            <a:pPr eaLnBrk="0" hangingPunct="0">
              <a:buSzPct val="100000"/>
              <a:buFont typeface="Wingdings" pitchFamily="2" charset="2"/>
              <a:buChar char="ü"/>
              <a:tabLst>
                <a:tab pos="914400" algn="l"/>
              </a:tabLst>
            </a:pPr>
            <a:r>
              <a:rPr lang="tr-TR" sz="2800">
                <a:solidFill>
                  <a:srgbClr val="FF0000"/>
                </a:solidFill>
                <a:latin typeface="Times New Roman" pitchFamily="18" charset="0"/>
                <a:cs typeface="Times New Roman" pitchFamily="18" charset="0"/>
              </a:rPr>
              <a:t>Sorumluluk sahibi </a:t>
            </a:r>
          </a:p>
          <a:p>
            <a:pPr eaLnBrk="0" hangingPunct="0">
              <a:buSzPct val="100000"/>
              <a:buFont typeface="Wingdings" pitchFamily="2" charset="2"/>
              <a:buChar char="ü"/>
              <a:tabLst>
                <a:tab pos="914400" algn="l"/>
              </a:tabLst>
            </a:pPr>
            <a:r>
              <a:rPr lang="tr-TR" sz="2800">
                <a:latin typeface="Times New Roman" pitchFamily="18" charset="0"/>
                <a:cs typeface="Times New Roman" pitchFamily="18" charset="0"/>
              </a:rPr>
              <a:t>Şirketini ve yöneticisini temsil eden </a:t>
            </a:r>
          </a:p>
          <a:p>
            <a:pPr eaLnBrk="0" hangingPunct="0">
              <a:buSzPct val="100000"/>
              <a:buFont typeface="Wingdings" pitchFamily="2" charset="2"/>
              <a:buChar char="ü"/>
              <a:tabLst>
                <a:tab pos="914400" algn="l"/>
              </a:tabLst>
            </a:pPr>
            <a:r>
              <a:rPr lang="tr-TR" sz="2800">
                <a:latin typeface="Times New Roman" pitchFamily="18" charset="0"/>
                <a:cs typeface="Times New Roman" pitchFamily="18" charset="0"/>
              </a:rPr>
              <a:t>Araç kullanabilen </a:t>
            </a:r>
          </a:p>
          <a:p>
            <a:pPr>
              <a:buFont typeface="Wingdings" pitchFamily="2" charset="2"/>
              <a:buChar char="ü"/>
              <a:tabLst>
                <a:tab pos="914400" algn="l"/>
              </a:tabLst>
            </a:pPr>
            <a:r>
              <a:rPr lang="tr-TR" sz="2800">
                <a:latin typeface="Times New Roman" pitchFamily="18" charset="0"/>
                <a:cs typeface="Times New Roman" pitchFamily="18" charset="0"/>
              </a:rPr>
              <a:t>Yabancı dili olan </a:t>
            </a:r>
          </a:p>
          <a:p>
            <a:pPr>
              <a:buFont typeface="Wingdings" pitchFamily="2" charset="2"/>
              <a:buChar char="ü"/>
              <a:tabLst>
                <a:tab pos="914400" algn="l"/>
              </a:tabLst>
            </a:pPr>
            <a:r>
              <a:rPr lang="tr-TR" sz="2800">
                <a:latin typeface="Times New Roman" pitchFamily="18" charset="0"/>
                <a:cs typeface="Times New Roman" pitchFamily="18" charset="0"/>
              </a:rPr>
              <a:t>İnsan ilişkilerinde mükemmeli bilen</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20481"/>
                                        </p:tgtEl>
                                        <p:attrNameLst>
                                          <p:attrName>style.visibility</p:attrName>
                                        </p:attrNameLst>
                                      </p:cBhvr>
                                      <p:to>
                                        <p:strVal val="visible"/>
                                      </p:to>
                                    </p:set>
                                    <p:animEffect transition="in" filter="fade">
                                      <p:cBhvr>
                                        <p:cTn id="13" dur="1000"/>
                                        <p:tgtEl>
                                          <p:spTgt spid="20481"/>
                                        </p:tgtEl>
                                      </p:cBhvr>
                                    </p:animEffect>
                                    <p:anim calcmode="lin" valueType="num">
                                      <p:cBhvr>
                                        <p:cTn id="14" dur="1000" fill="hold"/>
                                        <p:tgtEl>
                                          <p:spTgt spid="20481"/>
                                        </p:tgtEl>
                                        <p:attrNameLst>
                                          <p:attrName>ppt_x</p:attrName>
                                        </p:attrNameLst>
                                      </p:cBhvr>
                                      <p:tavLst>
                                        <p:tav tm="0">
                                          <p:val>
                                            <p:strVal val="#ppt_x"/>
                                          </p:val>
                                        </p:tav>
                                        <p:tav tm="100000">
                                          <p:val>
                                            <p:strVal val="#ppt_x"/>
                                          </p:val>
                                        </p:tav>
                                      </p:tavLst>
                                    </p:anim>
                                    <p:anim calcmode="lin" valueType="num">
                                      <p:cBhvr>
                                        <p:cTn id="15" dur="1000" fill="hold"/>
                                        <p:tgtEl>
                                          <p:spTgt spid="204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79463" y="1663700"/>
            <a:ext cx="7839075" cy="2616200"/>
          </a:xfrm>
          <a:prstGeom prst="rect">
            <a:avLst/>
          </a:prstGeom>
          <a:noFill/>
        </p:spPr>
        <p:txBody>
          <a:bodyPr>
            <a:spAutoFit/>
          </a:bodyPr>
          <a:lstStyle/>
          <a:p>
            <a:pPr algn="ctr" fontAlgn="auto">
              <a:spcBef>
                <a:spcPts val="0"/>
              </a:spcBef>
              <a:spcAft>
                <a:spcPts val="0"/>
              </a:spcAft>
              <a:defRPr/>
            </a:pPr>
            <a:r>
              <a:rPr lang="tr-TR" sz="3600" b="1" dirty="0">
                <a:latin typeface="+mn-lt"/>
              </a:rPr>
              <a:t>Sekreterlik </a:t>
            </a:r>
            <a:r>
              <a:rPr lang="tr-TR" sz="3600" b="1" dirty="0">
                <a:solidFill>
                  <a:srgbClr val="FF0000"/>
                </a:solidFill>
                <a:latin typeface="+mn-lt"/>
              </a:rPr>
              <a:t>tesadüf</a:t>
            </a:r>
            <a:r>
              <a:rPr lang="tr-TR" sz="3600" b="1" dirty="0">
                <a:latin typeface="+mn-lt"/>
              </a:rPr>
              <a:t>en kazanılmış bir </a:t>
            </a:r>
            <a:r>
              <a:rPr lang="tr-TR" sz="3600" b="1" dirty="0">
                <a:solidFill>
                  <a:srgbClr val="FF0000"/>
                </a:solidFill>
                <a:latin typeface="+mn-lt"/>
              </a:rPr>
              <a:t>meslek</a:t>
            </a:r>
            <a:r>
              <a:rPr lang="tr-TR" sz="3600" b="1" dirty="0">
                <a:latin typeface="+mn-lt"/>
              </a:rPr>
              <a:t> değildir.</a:t>
            </a:r>
          </a:p>
          <a:p>
            <a:pPr algn="ctr" fontAlgn="auto">
              <a:spcBef>
                <a:spcPts val="0"/>
              </a:spcBef>
              <a:spcAft>
                <a:spcPts val="0"/>
              </a:spcAft>
              <a:defRPr/>
            </a:pPr>
            <a:endParaRPr lang="tr-TR" sz="3600" dirty="0">
              <a:latin typeface="+mn-lt"/>
            </a:endParaRPr>
          </a:p>
          <a:p>
            <a:pPr algn="r" fontAlgn="auto">
              <a:spcBef>
                <a:spcPts val="0"/>
              </a:spcBef>
              <a:spcAft>
                <a:spcPts val="0"/>
              </a:spcAft>
              <a:defRPr/>
            </a:pPr>
            <a:r>
              <a:rPr lang="tr-TR" sz="3200" b="1" i="1" dirty="0">
                <a:solidFill>
                  <a:schemeClr val="bg1">
                    <a:lumMod val="65000"/>
                  </a:schemeClr>
                </a:solidFill>
                <a:latin typeface="+mn-lt"/>
              </a:rPr>
              <a:t>İshak ALATON / </a:t>
            </a:r>
          </a:p>
          <a:p>
            <a:pPr algn="r" fontAlgn="auto">
              <a:spcBef>
                <a:spcPts val="0"/>
              </a:spcBef>
              <a:spcAft>
                <a:spcPts val="0"/>
              </a:spcAft>
              <a:defRPr/>
            </a:pPr>
            <a:r>
              <a:rPr lang="tr-TR" sz="2400" b="1" i="1" dirty="0">
                <a:solidFill>
                  <a:schemeClr val="bg1">
                    <a:lumMod val="65000"/>
                  </a:schemeClr>
                </a:solidFill>
                <a:latin typeface="+mn-lt"/>
              </a:rPr>
              <a:t>ALARKO Yönetim Kurulu Başkanı</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818</TotalTime>
  <Words>582</Words>
  <Application>Microsoft Office PowerPoint</Application>
  <PresentationFormat>Ekran Gösterisi (4:3)</PresentationFormat>
  <Paragraphs>126</Paragraphs>
  <Slides>25</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25</vt:i4>
      </vt:variant>
    </vt:vector>
  </HeadingPairs>
  <TitlesOfParts>
    <vt:vector size="33" baseType="lpstr">
      <vt:lpstr>Arial</vt:lpstr>
      <vt:lpstr>Calibri</vt:lpstr>
      <vt:lpstr>Adobe Garamond Pro Bold</vt:lpstr>
      <vt:lpstr>Times New Roman</vt:lpstr>
      <vt:lpstr>Wingdings</vt:lpstr>
      <vt:lpstr>Comic Sans MS</vt:lpstr>
      <vt:lpstr>Monotype Corsiva</vt:lpstr>
      <vt:lpstr>Ofis Teması</vt:lpstr>
      <vt:lpstr>PowerPoint Sunusu</vt:lpstr>
      <vt:lpstr>PowerPoint Sunusu</vt:lpstr>
      <vt:lpstr>PowerPoint Sunusu</vt:lpstr>
      <vt:lpstr>PowerPoint Sunusu</vt:lpstr>
      <vt:lpstr>PowerPoint Sunusu</vt:lpstr>
      <vt:lpstr>PowerPoint Sunusu</vt:lpstr>
      <vt:lpstr>Peki SEKRETER’in Özellikleri Nelerdir?</vt:lpstr>
      <vt:lpstr>PowerPoint Sunusu</vt:lpstr>
      <vt:lpstr>PowerPoint Sunusu</vt:lpstr>
      <vt:lpstr> Sekreterlik hukuk sekreterliği, ticaret sekreterliği ve en yaygın olarak da yönetici sekreterlik olarak ayrılabilir.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AYŞENUR</dc:creator>
  <cp:lastModifiedBy>rehebr</cp:lastModifiedBy>
  <cp:revision>70</cp:revision>
  <dcterms:created xsi:type="dcterms:W3CDTF">2011-12-01T18:35:11Z</dcterms:created>
  <dcterms:modified xsi:type="dcterms:W3CDTF">2017-03-16T08:09:14Z</dcterms:modified>
</cp:coreProperties>
</file>